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8"/>
  </p:notesMasterIdLst>
  <p:sldIdLst>
    <p:sldId id="258" r:id="rId2"/>
    <p:sldId id="256" r:id="rId3"/>
    <p:sldId id="274" r:id="rId4"/>
    <p:sldId id="350" r:id="rId5"/>
    <p:sldId id="343" r:id="rId6"/>
    <p:sldId id="344" r:id="rId7"/>
    <p:sldId id="351" r:id="rId8"/>
    <p:sldId id="352" r:id="rId9"/>
    <p:sldId id="353" r:id="rId10"/>
    <p:sldId id="276" r:id="rId11"/>
    <p:sldId id="277" r:id="rId12"/>
    <p:sldId id="355" r:id="rId13"/>
    <p:sldId id="356" r:id="rId14"/>
    <p:sldId id="411" r:id="rId15"/>
    <p:sldId id="410" r:id="rId16"/>
    <p:sldId id="357" r:id="rId17"/>
    <p:sldId id="361" r:id="rId18"/>
    <p:sldId id="362" r:id="rId19"/>
    <p:sldId id="372" r:id="rId20"/>
    <p:sldId id="373" r:id="rId21"/>
    <p:sldId id="367" r:id="rId22"/>
    <p:sldId id="412" r:id="rId23"/>
    <p:sldId id="374" r:id="rId24"/>
    <p:sldId id="375" r:id="rId25"/>
    <p:sldId id="376" r:id="rId26"/>
    <p:sldId id="377" r:id="rId27"/>
    <p:sldId id="379" r:id="rId28"/>
    <p:sldId id="380" r:id="rId29"/>
    <p:sldId id="381" r:id="rId30"/>
    <p:sldId id="378" r:id="rId31"/>
    <p:sldId id="382" r:id="rId32"/>
    <p:sldId id="383" r:id="rId33"/>
    <p:sldId id="384" r:id="rId34"/>
    <p:sldId id="385" r:id="rId35"/>
    <p:sldId id="391" r:id="rId36"/>
    <p:sldId id="392" r:id="rId37"/>
    <p:sldId id="393" r:id="rId38"/>
    <p:sldId id="395" r:id="rId39"/>
    <p:sldId id="396" r:id="rId40"/>
    <p:sldId id="398" r:id="rId41"/>
    <p:sldId id="399" r:id="rId42"/>
    <p:sldId id="400" r:id="rId43"/>
    <p:sldId id="407" r:id="rId44"/>
    <p:sldId id="408" r:id="rId45"/>
    <p:sldId id="317" r:id="rId46"/>
    <p:sldId id="318" r:id="rId47"/>
    <p:sldId id="319" r:id="rId48"/>
    <p:sldId id="320" r:id="rId49"/>
    <p:sldId id="322" r:id="rId50"/>
    <p:sldId id="345" r:id="rId51"/>
    <p:sldId id="401" r:id="rId52"/>
    <p:sldId id="402" r:id="rId53"/>
    <p:sldId id="403" r:id="rId54"/>
    <p:sldId id="404" r:id="rId55"/>
    <p:sldId id="405" r:id="rId56"/>
    <p:sldId id="40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94628" autoAdjust="0"/>
  </p:normalViewPr>
  <p:slideViewPr>
    <p:cSldViewPr>
      <p:cViewPr>
        <p:scale>
          <a:sx n="68" d="100"/>
          <a:sy n="68" d="100"/>
        </p:scale>
        <p:origin x="-1374" y="-858"/>
      </p:cViewPr>
      <p:guideLst>
        <p:guide orient="horz" pos="2160"/>
        <p:guide pos="2880"/>
      </p:guideLst>
    </p:cSldViewPr>
  </p:slideViewPr>
  <p:outlineViewPr>
    <p:cViewPr>
      <p:scale>
        <a:sx n="33" d="100"/>
        <a:sy n="33" d="100"/>
      </p:scale>
      <p:origin x="0" y="61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7443A-1DE6-4319-B58F-166EB34FB354}" type="datetimeFigureOut">
              <a:rPr lang="en-US" smtClean="0"/>
              <a:t>12/31/2001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90A51-2D2B-433D-8130-C80E56E6BD55}" type="slidenum">
              <a:rPr lang="en-US" smtClean="0"/>
              <a:t>‹#›</a:t>
            </a:fld>
            <a:endParaRPr lang="en-US"/>
          </a:p>
        </p:txBody>
      </p:sp>
    </p:spTree>
    <p:extLst>
      <p:ext uri="{BB962C8B-B14F-4D97-AF65-F5344CB8AC3E}">
        <p14:creationId xmlns:p14="http://schemas.microsoft.com/office/powerpoint/2010/main" val="153411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B90A51-2D2B-433D-8130-C80E56E6BD55}" type="slidenum">
              <a:rPr lang="en-US" smtClean="0"/>
              <a:t>1</a:t>
            </a:fld>
            <a:endParaRPr lang="en-US"/>
          </a:p>
        </p:txBody>
      </p:sp>
    </p:spTree>
    <p:extLst>
      <p:ext uri="{BB962C8B-B14F-4D97-AF65-F5344CB8AC3E}">
        <p14:creationId xmlns:p14="http://schemas.microsoft.com/office/powerpoint/2010/main" val="69126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nchor="ct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9BD066C-1E4A-4A1E-8F4A-7D51AE371F05}" type="datetimeFigureOut">
              <a:rPr lang="en-US" smtClean="0"/>
              <a:pPr/>
              <a:t>12/31/2001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FD91-AFEA-4117-8D4D-F37EF462280C}"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2207747" y="1332379"/>
            <a:ext cx="6482858" cy="144000"/>
            <a:chOff x="2214546" y="1427612"/>
            <a:chExt cx="6482858" cy="144000"/>
          </a:xfrm>
        </p:grpSpPr>
        <p:sp>
          <p:nvSpPr>
            <p:cNvPr id="8" name="Chevron 7"/>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9" name="Rectangle 8"/>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D066C-1E4A-4A1E-8F4A-7D51AE371F05}" type="datetimeFigureOut">
              <a:rPr lang="en-US" smtClean="0"/>
              <a:pPr/>
              <a:t>12/31/2001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FD91-AFEA-4117-8D4D-F37EF462280C}"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D066C-1E4A-4A1E-8F4A-7D51AE371F05}" type="datetimeFigureOut">
              <a:rPr lang="en-US" smtClean="0"/>
              <a:pPr/>
              <a:t>12/31/2001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FD91-AFEA-4117-8D4D-F37EF462280C}"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23"/>
          <p:cNvGrpSpPr/>
          <p:nvPr/>
        </p:nvGrpSpPr>
        <p:grpSpPr>
          <a:xfrm>
            <a:off x="2207747" y="1332379"/>
            <a:ext cx="6482858" cy="144000"/>
            <a:chOff x="2214546" y="1427612"/>
            <a:chExt cx="6482858" cy="144000"/>
          </a:xfrm>
        </p:grpSpPr>
        <p:sp>
          <p:nvSpPr>
            <p:cNvPr id="10" name="Chevron 9"/>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23" name="Rectangle 22"/>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D066C-1E4A-4A1E-8F4A-7D51AE371F05}" type="datetimeFigureOut">
              <a:rPr lang="en-US" smtClean="0"/>
              <a:pPr/>
              <a:t>12/31/2001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FD91-AFEA-4117-8D4D-F37EF462280C}"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D066C-1E4A-4A1E-8F4A-7D51AE371F05}" type="datetimeFigureOut">
              <a:rPr lang="en-US" smtClean="0"/>
              <a:pPr/>
              <a:t>12/31/2001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FD91-AFEA-4117-8D4D-F37EF462280C}" type="slidenum">
              <a:rPr lang="en-US" smtClean="0"/>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2207747" y="1332379"/>
            <a:ext cx="6482858" cy="144000"/>
            <a:chOff x="2214546" y="1427612"/>
            <a:chExt cx="6482858" cy="144000"/>
          </a:xfrm>
        </p:grpSpPr>
        <p:sp>
          <p:nvSpPr>
            <p:cNvPr id="9" name="Chevron 8"/>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0" name="Rectangle 9"/>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BD066C-1E4A-4A1E-8F4A-7D51AE371F05}" type="datetimeFigureOut">
              <a:rPr lang="en-US" smtClean="0"/>
              <a:pPr/>
              <a:t>12/31/2001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FD91-AFEA-4117-8D4D-F37EF462280C}"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207747" y="1332379"/>
            <a:ext cx="6482858" cy="144000"/>
            <a:chOff x="2214546" y="1427612"/>
            <a:chExt cx="6482858" cy="144000"/>
          </a:xfrm>
        </p:grpSpPr>
        <p:sp>
          <p:nvSpPr>
            <p:cNvPr id="11" name="Chevron 10"/>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2" name="Rectangle 11"/>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9BD066C-1E4A-4A1E-8F4A-7D51AE371F05}" type="datetimeFigureOut">
              <a:rPr lang="en-US" smtClean="0"/>
              <a:pPr/>
              <a:t>12/31/2001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FFD91-AFEA-4117-8D4D-F37EF462280C}"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2207747" y="1332379"/>
            <a:ext cx="6482858" cy="144000"/>
            <a:chOff x="2214546" y="1427612"/>
            <a:chExt cx="6482858" cy="144000"/>
          </a:xfrm>
        </p:grpSpPr>
        <p:sp>
          <p:nvSpPr>
            <p:cNvPr id="7" name="Chevron 6"/>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8" name="Rectangle 7"/>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BD066C-1E4A-4A1E-8F4A-7D51AE371F05}" type="datetimeFigureOut">
              <a:rPr lang="en-US" smtClean="0"/>
              <a:pPr/>
              <a:t>12/31/2001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FFD91-AFEA-4117-8D4D-F37EF462280C}"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D066C-1E4A-4A1E-8F4A-7D51AE371F05}" type="datetimeFigureOut">
              <a:rPr lang="en-US" smtClean="0"/>
              <a:pPr/>
              <a:t>12/31/2001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FFD91-AFEA-4117-8D4D-F37EF462280C}"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nchor="ctr">
            <a:normAutofit/>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BD066C-1E4A-4A1E-8F4A-7D51AE371F05}" type="datetimeFigureOut">
              <a:rPr lang="en-US" smtClean="0"/>
              <a:pPr/>
              <a:t>12/31/2001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FD91-AFEA-4117-8D4D-F37EF462280C}"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nchor="ctr">
            <a:normAutofit/>
          </a:bodyPr>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BD066C-1E4A-4A1E-8F4A-7D51AE371F05}" type="datetimeFigureOut">
              <a:rPr lang="en-US" smtClean="0"/>
              <a:pPr/>
              <a:t>12/31/2001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FD91-AFEA-4117-8D4D-F37EF462280C}"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3">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marL="0" algn="ctr" rtl="0" eaLnBrk="1" latinLnBrk="0" hangingPunct="1"/>
            <a:endParaRPr kumimoji="0" lang="zh-CN" altLang="en-US" kern="1200">
              <a:solidFill>
                <a:schemeClr val="lt1"/>
              </a:solidFill>
              <a:latin typeface="+mn-lt"/>
              <a:ea typeface="+mn-ea"/>
              <a:cs typeface="+mn-cs"/>
            </a:endParaRPr>
          </a:p>
        </p:txBody>
      </p:sp>
      <p:grpSp>
        <p:nvGrpSpPr>
          <p:cNvPr id="8" name="Group 17"/>
          <p:cNvGrpSpPr/>
          <p:nvPr/>
        </p:nvGrpSpPr>
        <p:grpSpPr>
          <a:xfrm>
            <a:off x="0" y="6570024"/>
            <a:ext cx="9144000" cy="288000"/>
            <a:chOff x="0" y="6353387"/>
            <a:chExt cx="9144000" cy="361763"/>
          </a:xfrm>
        </p:grpSpPr>
        <p:grpSp>
          <p:nvGrpSpPr>
            <p:cNvPr id="9" name="Group 16"/>
            <p:cNvGrpSpPr/>
            <p:nvPr/>
          </p:nvGrpSpPr>
          <p:grpSpPr>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grpSp>
          <p:nvGrpSpPr>
            <p:cNvPr id="15" name="Group 15"/>
            <p:cNvGrpSpPr/>
            <p:nvPr/>
          </p:nvGrpSpPr>
          <p:grpSpPr>
            <a:xfrm>
              <a:off x="8640700" y="6354583"/>
              <a:ext cx="503300" cy="360567"/>
              <a:chOff x="8640700" y="6354583"/>
              <a:chExt cx="503300" cy="360567"/>
            </a:xfrm>
          </p:grpSpPr>
          <p:sp>
            <p:nvSpPr>
              <p:cNvPr id="12" name="Chevron 11"/>
              <p:cNvSpPr/>
              <p:nvPr userDrawn="1"/>
            </p:nvSpPr>
            <p:spPr>
              <a:xfrm flipH="1">
                <a:off x="8640700" y="6354583"/>
                <a:ext cx="249884" cy="360000"/>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3" name="Chevron 12"/>
              <p:cNvSpPr/>
              <p:nvPr userDrawn="1"/>
            </p:nvSpPr>
            <p:spPr>
              <a:xfrm flipH="1">
                <a:off x="8767248" y="6355150"/>
                <a:ext cx="249884" cy="360000"/>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4" name="Chevron 13"/>
              <p:cNvSpPr/>
              <p:nvPr userDrawn="1"/>
            </p:nvSpPr>
            <p:spPr>
              <a:xfrm flipH="1">
                <a:off x="8894116" y="6355000"/>
                <a:ext cx="249884" cy="360000"/>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0" y="6570000"/>
            <a:ext cx="1643042" cy="288000"/>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09BD066C-1E4A-4A1E-8F4A-7D51AE371F05}" type="datetimeFigureOut">
              <a:rPr lang="en-US" smtClean="0"/>
              <a:pPr/>
              <a:t>12/31/2001</a:t>
            </a:fld>
            <a:endParaRPr lang="en-US"/>
          </a:p>
        </p:txBody>
      </p:sp>
      <p:sp>
        <p:nvSpPr>
          <p:cNvPr id="5" name="Footer Placeholder 4"/>
          <p:cNvSpPr>
            <a:spLocks noGrp="1"/>
          </p:cNvSpPr>
          <p:nvPr>
            <p:ph type="ftr" sz="quarter" idx="3"/>
          </p:nvPr>
        </p:nvSpPr>
        <p:spPr>
          <a:xfrm>
            <a:off x="1643042" y="6570000"/>
            <a:ext cx="4214842" cy="288000"/>
          </a:xfrm>
          <a:prstGeom prst="rect">
            <a:avLst/>
          </a:prstGeom>
        </p:spPr>
        <p:txBody>
          <a:bodyPr vert="horz" rtlCol="0" anchor="ctr"/>
          <a:lstStyle>
            <a:lvl1pPr algn="l" eaLnBrk="1" latinLnBrk="0" hangingPunct="1">
              <a:defRPr kumimoji="0" sz="1200">
                <a:solidFill>
                  <a:schemeClr val="tx1">
                    <a:tint val="85000"/>
                  </a:schemeClr>
                </a:solidFill>
              </a:defRPr>
            </a:lvl1pPr>
          </a:lstStyle>
          <a:p>
            <a:endParaRPr lang="en-US"/>
          </a:p>
        </p:txBody>
      </p:sp>
      <p:sp>
        <p:nvSpPr>
          <p:cNvPr id="6" name="Slide Number Placeholder 5"/>
          <p:cNvSpPr>
            <a:spLocks noGrp="1"/>
          </p:cNvSpPr>
          <p:nvPr>
            <p:ph type="sldNum" sz="quarter" idx="4"/>
          </p:nvPr>
        </p:nvSpPr>
        <p:spPr>
          <a:xfrm>
            <a:off x="8572528" y="6570000"/>
            <a:ext cx="571472" cy="288000"/>
          </a:xfrm>
          <a:prstGeom prst="rect">
            <a:avLst/>
          </a:prstGeom>
        </p:spPr>
        <p:txBody>
          <a:bodyPr vert="horz" rtlCol="0" anchor="ctr"/>
          <a:lstStyle>
            <a:lvl1pPr algn="ctr" eaLnBrk="1" latinLnBrk="0" hangingPunct="1">
              <a:defRPr kumimoji="0" sz="1200">
                <a:solidFill>
                  <a:schemeClr val="tx1">
                    <a:tint val="95000"/>
                  </a:schemeClr>
                </a:solidFill>
              </a:defRPr>
            </a:lvl1pPr>
          </a:lstStyle>
          <a:p>
            <a:fld id="{B27FFD91-AFEA-4117-8D4D-F37EF46228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txStyles>
    <p:titleStyle>
      <a:lvl1pPr algn="ctr" rtl="0" eaLnBrk="1" latinLnBrk="0" hangingPunct="1">
        <a:spcBef>
          <a:spcPct val="0"/>
        </a:spcBef>
        <a:buNone/>
        <a:defRPr kumimoji="0"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mellah-Pack1-(www.4DOWNLOADS.ir) (10).jpg"/>
          <p:cNvPicPr>
            <a:picLocks noChangeAspect="1"/>
          </p:cNvPicPr>
          <p:nvPr/>
        </p:nvPicPr>
        <p:blipFill>
          <a:blip r:embed="rId3">
            <a:clrChange>
              <a:clrFrom>
                <a:srgbClr val="FFFFFF"/>
              </a:clrFrom>
              <a:clrTo>
                <a:srgbClr val="FFFFFF">
                  <a:alpha val="0"/>
                </a:srgbClr>
              </a:clrTo>
            </a:clrChange>
          </a:blip>
          <a:stretch>
            <a:fillRect/>
          </a:stretch>
        </p:blipFill>
        <p:spPr>
          <a:xfrm>
            <a:off x="1285852" y="714356"/>
            <a:ext cx="5952944" cy="4633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13128"/>
            <a:ext cx="8572560" cy="5530516"/>
          </a:xfrm>
        </p:spPr>
        <p:txBody>
          <a:bodyPr>
            <a:normAutofit fontScale="85000" lnSpcReduction="10000"/>
          </a:bodyPr>
          <a:lstStyle/>
          <a:p>
            <a:pPr algn="just" rtl="1">
              <a:buNone/>
            </a:pPr>
            <a:r>
              <a:rPr lang="ar-SA" sz="2400" b="1" dirty="0" smtClean="0">
                <a:solidFill>
                  <a:srgbClr val="002060"/>
                </a:solidFill>
                <a:cs typeface="B Lotus" pitchFamily="2" charset="-78"/>
              </a:rPr>
              <a:t>ماده</a:t>
            </a:r>
            <a:r>
              <a:rPr lang="fa-IR" sz="2400" b="1" dirty="0" smtClean="0">
                <a:solidFill>
                  <a:srgbClr val="002060"/>
                </a:solidFill>
                <a:cs typeface="B Lotus" pitchFamily="2" charset="-78"/>
              </a:rPr>
              <a:t>6-</a:t>
            </a:r>
            <a:r>
              <a:rPr lang="ar-SA" sz="2400" dirty="0" smtClean="0">
                <a:solidFill>
                  <a:srgbClr val="002060"/>
                </a:solidFill>
                <a:cs typeface="B Lotus" pitchFamily="2" charset="-78"/>
              </a:rPr>
              <a:t> مؤسسه مي تواند بخشي از نياز خود به هيات علمي را از طريق بكارگيري افراد داراي </a:t>
            </a:r>
            <a:r>
              <a:rPr lang="fa-IR" sz="2400" dirty="0" smtClean="0">
                <a:solidFill>
                  <a:srgbClr val="002060"/>
                </a:solidFill>
                <a:cs typeface="B Lotus" pitchFamily="2" charset="-78"/>
              </a:rPr>
              <a:t>تعهد </a:t>
            </a:r>
            <a:r>
              <a:rPr lang="ar-SA" sz="2400" dirty="0" smtClean="0">
                <a:solidFill>
                  <a:srgbClr val="002060"/>
                </a:solidFill>
                <a:cs typeface="B Lotus" pitchFamily="2" charset="-78"/>
              </a:rPr>
              <a:t>خدمت قانوني</a:t>
            </a:r>
            <a:r>
              <a:rPr lang="fa-IR" sz="2400" dirty="0" smtClean="0">
                <a:solidFill>
                  <a:srgbClr val="002060"/>
                </a:solidFill>
                <a:cs typeface="B Lotus" pitchFamily="2" charset="-78"/>
              </a:rPr>
              <a:t> به وزارتخانه يا مؤسسه و همچنين از افراد مشمول</a:t>
            </a:r>
            <a:r>
              <a:rPr lang="ar-SA" sz="2400" dirty="0" smtClean="0">
                <a:solidFill>
                  <a:srgbClr val="002060"/>
                </a:solidFill>
                <a:cs typeface="B Lotus" pitchFamily="2" charset="-78"/>
              </a:rPr>
              <a:t> قانون نحوه تامين هيات علمي به صورت قراردادي تامين نمايد. </a:t>
            </a:r>
            <a:r>
              <a:rPr lang="ar-SA" sz="2400" dirty="0" smtClean="0">
                <a:solidFill>
                  <a:srgbClr val="FF0000"/>
                </a:solidFill>
                <a:cs typeface="B Lotus" pitchFamily="2" charset="-78"/>
              </a:rPr>
              <a:t>اين قرارداد هيچ گونه تعهد استخدامي براي مؤسسه ايجاد نخواهد كرد.</a:t>
            </a:r>
            <a:endParaRPr lang="fa-IR" sz="2400" dirty="0" smtClean="0">
              <a:solidFill>
                <a:srgbClr val="FF0000"/>
              </a:solidFill>
              <a:cs typeface="B Lotus" pitchFamily="2" charset="-78"/>
            </a:endParaRPr>
          </a:p>
          <a:p>
            <a:pPr algn="just" rtl="1">
              <a:buNone/>
            </a:pPr>
            <a:r>
              <a:rPr lang="fa-IR" sz="4200" dirty="0" smtClean="0">
                <a:solidFill>
                  <a:srgbClr val="FF0000"/>
                </a:solidFill>
                <a:cs typeface="B Lotus" pitchFamily="2" charset="-78"/>
              </a:rPr>
              <a:t>نکته : </a:t>
            </a:r>
            <a:r>
              <a:rPr lang="fa-IR" sz="2400" dirty="0" smtClean="0">
                <a:solidFill>
                  <a:srgbClr val="FF0000"/>
                </a:solidFill>
                <a:cs typeface="B Lotus" pitchFamily="2" charset="-78"/>
              </a:rPr>
              <a:t>مدت تعهد مختصصینی که از سهمیه خانم ها برای ورود به دوره دستیاری استفاده نموده اند و تعهد آنان 8 سال می باشد لیکن با توجه به نمره می توانسته اند از سهمیه آزاد همان دانشگاه برای ورود به دوره مورد نظر استفاده نمایند در صورت انجام و اتمام طرح نیروی انسانی قبل از ورود به دوره دستیاری 4 سال و در صورت عدم انجام طرح نیروی انسانی 6 سال اعلام می گردد. </a:t>
            </a:r>
          </a:p>
          <a:p>
            <a:pPr algn="just" rtl="1">
              <a:buNone/>
            </a:pPr>
            <a:r>
              <a:rPr lang="fa-IR" sz="2400" dirty="0" smtClean="0">
                <a:solidFill>
                  <a:srgbClr val="FF0000"/>
                </a:solidFill>
                <a:cs typeface="B Lotus" pitchFamily="2" charset="-78"/>
              </a:rPr>
              <a:t>نکته : ضرایب منطقه محل خدمت در مدت تعهدات فوق الذاکر اعمال خواهد گردید . </a:t>
            </a:r>
          </a:p>
          <a:p>
            <a:pPr algn="just" rtl="1">
              <a:buNone/>
            </a:pPr>
            <a:endParaRPr lang="en-US" sz="2400" dirty="0" smtClean="0">
              <a:solidFill>
                <a:srgbClr val="FF0000"/>
              </a:solidFill>
              <a:cs typeface="B Lotus" pitchFamily="2" charset="-78"/>
            </a:endParaRPr>
          </a:p>
          <a:p>
            <a:pPr algn="just" rtl="1">
              <a:buNone/>
            </a:pPr>
            <a:r>
              <a:rPr lang="ar-SA" sz="2400" dirty="0" smtClean="0">
                <a:cs typeface="B Lotus" pitchFamily="2" charset="-78"/>
              </a:rPr>
              <a:t>تبصره 1: اين افراد مي توانند </a:t>
            </a:r>
            <a:r>
              <a:rPr lang="ar-SA" sz="2400" dirty="0" smtClean="0">
                <a:solidFill>
                  <a:srgbClr val="FF0000"/>
                </a:solidFill>
                <a:cs typeface="B Lotus" pitchFamily="2" charset="-78"/>
              </a:rPr>
              <a:t>يك سال </a:t>
            </a:r>
            <a:r>
              <a:rPr lang="ar-SA" sz="2400" dirty="0" smtClean="0">
                <a:cs typeface="B Lotus" pitchFamily="2" charset="-78"/>
              </a:rPr>
              <a:t>پس از شروع خدمات قانوني و تعهدات در فراخوان استخدامي مؤسسه شركت نمايند. </a:t>
            </a:r>
            <a:endParaRPr lang="fa-IR" sz="2400" dirty="0" smtClean="0">
              <a:cs typeface="B Lotus" pitchFamily="2" charset="-78"/>
            </a:endParaRPr>
          </a:p>
          <a:p>
            <a:pPr algn="just" rtl="1">
              <a:buNone/>
            </a:pPr>
            <a:endParaRPr lang="fa-IR" sz="2400" dirty="0" smtClean="0">
              <a:cs typeface="B Lotus" pitchFamily="2" charset="-78"/>
            </a:endParaRPr>
          </a:p>
          <a:p>
            <a:pPr algn="just" rtl="1">
              <a:buNone/>
            </a:pPr>
            <a:r>
              <a:rPr lang="ar-SA" sz="2400" dirty="0" smtClean="0">
                <a:cs typeface="B Lotus" pitchFamily="2" charset="-78"/>
              </a:rPr>
              <a:t>تبصره 2: شركت در فراخوان ساير مؤسسه ها </a:t>
            </a:r>
            <a:r>
              <a:rPr lang="ar-SA" sz="2400" dirty="0" smtClean="0">
                <a:solidFill>
                  <a:srgbClr val="FF0000"/>
                </a:solidFill>
                <a:cs typeface="B Lotus" pitchFamily="2" charset="-78"/>
              </a:rPr>
              <a:t>صرفاً با كسب موافقت مؤسسه مبدا ميسر خواهد بود. </a:t>
            </a:r>
            <a:endParaRPr lang="fa-IR" sz="2400" dirty="0" smtClean="0">
              <a:solidFill>
                <a:srgbClr val="FF0000"/>
              </a:solidFill>
              <a:cs typeface="B Lotus" pitchFamily="2" charset="-78"/>
            </a:endParaRPr>
          </a:p>
          <a:p>
            <a:pPr algn="just" rtl="1">
              <a:buNone/>
            </a:pPr>
            <a:endParaRPr lang="en-US" sz="2400" dirty="0" smtClean="0">
              <a:cs typeface="B Lotus" pitchFamily="2" charset="-78"/>
            </a:endParaRPr>
          </a:p>
          <a:p>
            <a:pPr algn="just" rtl="1">
              <a:buNone/>
            </a:pPr>
            <a:r>
              <a:rPr lang="ar-SA" sz="2400" dirty="0" smtClean="0">
                <a:cs typeface="B Lotus" pitchFamily="2" charset="-78"/>
              </a:rPr>
              <a:t>تبصره 3: شركت در فراخوان استخدامي براي "مشمولين قانون نحوه تامين هيات علمي«</a:t>
            </a:r>
            <a:r>
              <a:rPr lang="fa-IR" sz="2400" dirty="0" smtClean="0">
                <a:cs typeface="B Lotus" pitchFamily="2" charset="-78"/>
              </a:rPr>
              <a:t>(سرباز هیئت علمی)</a:t>
            </a:r>
            <a:r>
              <a:rPr lang="ar-SA" sz="2400" dirty="0" smtClean="0">
                <a:cs typeface="B Lotus" pitchFamily="2" charset="-78"/>
              </a:rPr>
              <a:t> با رعايت مفاد تبصره هاي 1 و 2 اين ماده </a:t>
            </a:r>
            <a:r>
              <a:rPr lang="ar-SA" sz="2400" dirty="0" smtClean="0">
                <a:solidFill>
                  <a:srgbClr val="FF0000"/>
                </a:solidFill>
                <a:cs typeface="B Lotus" pitchFamily="2" charset="-78"/>
              </a:rPr>
              <a:t>پس از اتمام دوره ضرورت </a:t>
            </a:r>
            <a:r>
              <a:rPr lang="ar-SA" sz="2400" dirty="0" smtClean="0">
                <a:cs typeface="B Lotus" pitchFamily="2" charset="-78"/>
              </a:rPr>
              <a:t>ميسر مي باشد. </a:t>
            </a:r>
            <a:endParaRPr lang="fa-IR" sz="2400" dirty="0" smtClean="0">
              <a:cs typeface="B Lotus" pitchFamily="2" charset="-78"/>
            </a:endParaRPr>
          </a:p>
          <a:p>
            <a:pPr algn="just" rtl="1">
              <a:buNone/>
            </a:pPr>
            <a:endParaRPr lang="en-US" sz="2400" dirty="0" smtClean="0">
              <a:cs typeface="B Lotus" pitchFamily="2" charset="-78"/>
            </a:endParaRPr>
          </a:p>
          <a:p>
            <a:pPr rtl="1">
              <a:buNone/>
            </a:pPr>
            <a:endParaRPr lang="en-US" sz="2400" dirty="0" smtClean="0">
              <a:cs typeface="B Lotus" pitchFamily="2" charset="-78"/>
            </a:endParaRPr>
          </a:p>
          <a:p>
            <a:pPr algn="just" rtl="1">
              <a:buNone/>
            </a:pPr>
            <a:endParaRPr lang="en-US" sz="2400" dirty="0">
              <a:cs typeface="B Lotus" pitchFamily="2" charset="-78"/>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50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50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50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28"/>
            <a:ext cx="8572528" cy="5929329"/>
          </a:xfrm>
        </p:spPr>
        <p:txBody>
          <a:bodyPr>
            <a:normAutofit fontScale="85000" lnSpcReduction="20000"/>
          </a:bodyPr>
          <a:lstStyle/>
          <a:p>
            <a:pPr rtl="1">
              <a:buNone/>
            </a:pPr>
            <a:r>
              <a:rPr lang="ar-SA" sz="2400" dirty="0" smtClean="0">
                <a:cs typeface="B Lotus" pitchFamily="2" charset="-78"/>
              </a:rPr>
              <a:t> </a:t>
            </a:r>
            <a:endParaRPr lang="en-US" sz="2400" dirty="0" smtClean="0">
              <a:cs typeface="B Lotus" pitchFamily="2" charset="-78"/>
            </a:endParaRPr>
          </a:p>
          <a:p>
            <a:pPr algn="just" rtl="1">
              <a:buNone/>
            </a:pPr>
            <a:r>
              <a:rPr lang="fa-IR" sz="2400" b="1" dirty="0" smtClean="0">
                <a:cs typeface="B Lotus" pitchFamily="2" charset="-78"/>
              </a:rPr>
              <a:t>تبصره 4 : دارندگان دانشنامه تخصصی (بورد) یا فوق تخصص که تعهدات خود را به عنوان کادر درمانی انجام می دهند ، پس از انجام حداقل یک سال خدمت به پیشنهاد موسسه و تأیید معاونت درمان دانشگاه ، تایید کمیسیون مشترک معاونین آموزش و درمان وزارتخانه مبنی بر موافقت با انجام مابقی تعهدات به صورت هیئت علمی می توانند مابقی تعهدات خود را به صورت هیئت علمی بگذرانند این افراد در صورت تمایل می توانند در فراخوان ، شرکت و مراحل جذب را نیز طی نمایند .</a:t>
            </a:r>
          </a:p>
          <a:p>
            <a:pPr algn="just" rtl="1">
              <a:buNone/>
            </a:pPr>
            <a:r>
              <a:rPr lang="fa-IR" sz="2400" b="1" dirty="0" smtClean="0">
                <a:solidFill>
                  <a:srgbClr val="FF0000"/>
                </a:solidFill>
                <a:cs typeface="B Lotus" pitchFamily="2" charset="-78"/>
              </a:rPr>
              <a:t>   </a:t>
            </a:r>
          </a:p>
          <a:p>
            <a:pPr algn="just" rtl="1">
              <a:buNone/>
            </a:pPr>
            <a:r>
              <a:rPr lang="ar-SA" sz="2400" b="1" dirty="0" smtClean="0">
                <a:cs typeface="B Lotus" pitchFamily="2" charset="-78"/>
              </a:rPr>
              <a:t>تبصره5: دارندگان دانشنامه فوق تخصصي (قيد شده در تبصره فوق) در</a:t>
            </a:r>
            <a:r>
              <a:rPr lang="fa-IR" sz="2400" b="1" dirty="0" smtClean="0">
                <a:cs typeface="B Lotus" pitchFamily="2" charset="-78"/>
              </a:rPr>
              <a:t>ط</a:t>
            </a:r>
            <a:r>
              <a:rPr lang="ar-SA" sz="2400" b="1" dirty="0" smtClean="0">
                <a:cs typeface="B Lotus" pitchFamily="2" charset="-78"/>
              </a:rPr>
              <a:t>ول دوره تعهد تنها مي توانند در فراخوان دانشگاه محل تعهد شركت نمايند و تنها در صورتي كه حداكثر 6 ماه به اتمام تعهدات اين افراد باقي مانده باشد، مي توانند در فراخوان ساير  دانشگاه ها نيز شركت نمايند.</a:t>
            </a:r>
            <a:endParaRPr lang="fa-IR" sz="2400" b="1" dirty="0" smtClean="0">
              <a:cs typeface="B Lotus" pitchFamily="2" charset="-78"/>
            </a:endParaRPr>
          </a:p>
          <a:p>
            <a:pPr algn="just" rtl="1">
              <a:buNone/>
            </a:pPr>
            <a:endParaRPr lang="en-US" sz="2400" b="1" dirty="0" smtClean="0">
              <a:cs typeface="B Lotus" pitchFamily="2" charset="-78"/>
            </a:endParaRPr>
          </a:p>
          <a:p>
            <a:pPr algn="just" rtl="1">
              <a:buNone/>
            </a:pPr>
            <a:r>
              <a:rPr lang="ar-SA" sz="2400" b="1" dirty="0" smtClean="0">
                <a:cs typeface="B Lotus" pitchFamily="2" charset="-78"/>
              </a:rPr>
              <a:t>تبصره6:در صورت نياز مؤسسه، مستخدمين غير هيأت علمي كه پس از اخذ مدرك بالاتر</a:t>
            </a:r>
            <a:r>
              <a:rPr lang="en-US" sz="2400" b="1" dirty="0" smtClean="0">
                <a:cs typeface="B Lotus" pitchFamily="2" charset="-78"/>
              </a:rPr>
              <a:t>(</a:t>
            </a:r>
            <a:r>
              <a:rPr lang="en-US" sz="2400" b="1" dirty="0" err="1" smtClean="0">
                <a:cs typeface="B Lotus" pitchFamily="2" charset="-78"/>
              </a:rPr>
              <a:t>Ph.D</a:t>
            </a:r>
            <a:r>
              <a:rPr lang="en-US" sz="2400" b="1" dirty="0" smtClean="0">
                <a:cs typeface="B Lotus" pitchFamily="2" charset="-78"/>
              </a:rPr>
              <a:t>)</a:t>
            </a:r>
            <a:r>
              <a:rPr lang="ar-SA" sz="2400" b="1" dirty="0" smtClean="0">
                <a:cs typeface="B Lotus" pitchFamily="2" charset="-78"/>
              </a:rPr>
              <a:t> و بازگشت به مؤسسه متبوع</a:t>
            </a:r>
            <a:r>
              <a:rPr lang="fa-IR" sz="2400" b="1" dirty="0" smtClean="0">
                <a:cs typeface="B Lotus" pitchFamily="2" charset="-78"/>
              </a:rPr>
              <a:t>،</a:t>
            </a:r>
            <a:r>
              <a:rPr lang="ar-SA" sz="2400" b="1" dirty="0" smtClean="0">
                <a:cs typeface="B Lotus" pitchFamily="2" charset="-78"/>
              </a:rPr>
              <a:t> متقاضي انجام تعهدات به صورت هيات علمي  باشند، در صورت تأييد هيأت اجرايي جذب مؤسسه و معا</a:t>
            </a:r>
            <a:r>
              <a:rPr lang="fa-IR" sz="2400" b="1" dirty="0" smtClean="0">
                <a:cs typeface="B Lotus" pitchFamily="2" charset="-78"/>
              </a:rPr>
              <a:t>ونت</a:t>
            </a:r>
            <a:r>
              <a:rPr lang="ar-SA" sz="2400" b="1" dirty="0" smtClean="0">
                <a:cs typeface="B Lotus" pitchFamily="2" charset="-78"/>
              </a:rPr>
              <a:t> آموزشي وزارتخانه مي توانند تعهدات خود را در كادر هيأت علمي</a:t>
            </a:r>
            <a:r>
              <a:rPr lang="fa-IR" sz="2400" b="1" dirty="0" smtClean="0">
                <a:cs typeface="B Lotus" pitchFamily="2" charset="-78"/>
              </a:rPr>
              <a:t> </a:t>
            </a:r>
            <a:r>
              <a:rPr lang="ar-SA" sz="2400" b="1" dirty="0" smtClean="0">
                <a:cs typeface="B Lotus" pitchFamily="2" charset="-78"/>
              </a:rPr>
              <a:t>انجام دهند. بديهي است اين افراد نيز جهت تبديل وضع به هيأت علمي ملزم به شركت در فراخوان و طي مراحل جذب خواهند بود. </a:t>
            </a:r>
            <a:endParaRPr lang="fa-IR" sz="2400" b="1" dirty="0" smtClean="0">
              <a:cs typeface="B Lotus" pitchFamily="2" charset="-78"/>
            </a:endParaRPr>
          </a:p>
          <a:p>
            <a:pPr algn="just" rtl="1">
              <a:buNone/>
            </a:pPr>
            <a:endParaRPr lang="en-US" sz="2400" b="1" dirty="0" smtClean="0">
              <a:cs typeface="B Lotus" pitchFamily="2" charset="-78"/>
            </a:endParaRPr>
          </a:p>
          <a:p>
            <a:pPr algn="just" rtl="1">
              <a:buNone/>
            </a:pPr>
            <a:r>
              <a:rPr lang="ar-SA" sz="2400" b="1" dirty="0" smtClean="0">
                <a:cs typeface="B Lotus" pitchFamily="2" charset="-78"/>
              </a:rPr>
              <a:t>تبصره7: مؤسسه در صورت نياز مبرم، مي تواند با تأييد هيأت اجرايي جذب و تصويب هيأت مركزي جذب با متقاضيان در رشته هاي مورد نياز در مقطع دكتراي تخصصي يا دانشنامه تخصصي و بالاتر قرارداد منعقد نمايد.مدت اين قرارداد حداكثر يك سال مي باشد. در موارد خاص تا 6 ماه قابل تمديد است. حقوق و مزاياي اين افراد برابر مفاد اين آيين نامه پرداخت مي شود.</a:t>
            </a:r>
            <a:endParaRPr lang="en-US" sz="2400" b="1" dirty="0" smtClean="0">
              <a:cs typeface="B Lotus" pitchFamily="2" charset="-78"/>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153400" cy="5184576"/>
          </a:xfrm>
        </p:spPr>
        <p:txBody>
          <a:bodyPr>
            <a:normAutofit/>
          </a:bodyPr>
          <a:lstStyle/>
          <a:p>
            <a:pPr algn="ctr" rtl="1">
              <a:buNone/>
            </a:pPr>
            <a:endParaRPr lang="fa-IR" sz="2400" dirty="0" smtClean="0">
              <a:cs typeface="B Mitra" pitchFamily="2" charset="-78"/>
            </a:endParaRPr>
          </a:p>
          <a:p>
            <a:pPr algn="ctr" rtl="1">
              <a:buNone/>
            </a:pPr>
            <a:endParaRPr lang="fa-IR" sz="2400" b="1" i="1" dirty="0" smtClean="0">
              <a:solidFill>
                <a:srgbClr val="FF0000"/>
              </a:solidFill>
              <a:cs typeface="B Lotus" pitchFamily="2" charset="-78"/>
            </a:endParaRPr>
          </a:p>
          <a:p>
            <a:pPr algn="ctr" rtl="1">
              <a:buNone/>
            </a:pPr>
            <a:endParaRPr lang="fa-IR" sz="2400" b="1" i="1" dirty="0" smtClean="0">
              <a:solidFill>
                <a:srgbClr val="FF0000"/>
              </a:solidFill>
              <a:cs typeface="B Lotus" pitchFamily="2" charset="-78"/>
            </a:endParaRPr>
          </a:p>
          <a:p>
            <a:pPr algn="ctr" rtl="1">
              <a:buNone/>
            </a:pPr>
            <a:endParaRPr lang="fa-IR" sz="2400" b="1" i="1" dirty="0">
              <a:solidFill>
                <a:srgbClr val="FF0000"/>
              </a:solidFill>
              <a:cs typeface="B Lotus" pitchFamily="2" charset="-78"/>
            </a:endParaRPr>
          </a:p>
          <a:p>
            <a:pPr algn="ctr" rtl="1">
              <a:buNone/>
            </a:pPr>
            <a:r>
              <a:rPr lang="fa-IR" b="1" i="1" dirty="0" smtClean="0">
                <a:solidFill>
                  <a:srgbClr val="FF0000"/>
                </a:solidFill>
                <a:cs typeface="B Lotus" pitchFamily="2" charset="-78"/>
              </a:rPr>
              <a:t>شیوه نامه اجرایی تبدیل وضعیت استخدامی اعضای هیات علمی دانشگاههای علوم پزشکی و خدمات بهداشتی درمانی کشور</a:t>
            </a:r>
            <a:endParaRPr lang="en-US" b="1" i="1" dirty="0">
              <a:solidFill>
                <a:srgbClr val="FF0000"/>
              </a:solidFill>
              <a:cs typeface="B Lotus" pitchFamily="2" charset="-78"/>
            </a:endParaRPr>
          </a:p>
        </p:txBody>
      </p:sp>
    </p:spTree>
    <p:extLst>
      <p:ext uri="{BB962C8B-B14F-4D97-AF65-F5344CB8AC3E}">
        <p14:creationId xmlns:p14="http://schemas.microsoft.com/office/powerpoint/2010/main" val="3090161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50837"/>
            <a:ext cx="8686800" cy="6126163"/>
          </a:xfrm>
        </p:spPr>
        <p:txBody>
          <a:bodyPr>
            <a:normAutofit/>
          </a:bodyPr>
          <a:lstStyle/>
          <a:p>
            <a:pPr algn="just" rtl="1">
              <a:buNone/>
            </a:pPr>
            <a:r>
              <a:rPr lang="en-US" sz="2400" dirty="0" smtClean="0">
                <a:solidFill>
                  <a:schemeClr val="accent4">
                    <a:lumMod val="40000"/>
                    <a:lumOff val="60000"/>
                  </a:schemeClr>
                </a:solidFill>
                <a:cs typeface="B Mitra" pitchFamily="2" charset="-78"/>
                <a:sym typeface="Wingdings"/>
              </a:rPr>
              <a:t> </a:t>
            </a:r>
            <a:r>
              <a:rPr lang="fa-IR" sz="2400" dirty="0" smtClean="0">
                <a:solidFill>
                  <a:srgbClr val="FFFF00"/>
                </a:solidFill>
                <a:cs typeface="B Mitra" pitchFamily="2" charset="-78"/>
                <a:sym typeface="Wingdings"/>
              </a:rPr>
              <a:t></a:t>
            </a:r>
            <a:r>
              <a:rPr lang="fa-IR" sz="2400" dirty="0" smtClean="0">
                <a:cs typeface="B Mitra" pitchFamily="2" charset="-78"/>
              </a:rPr>
              <a:t>براساس تبصره 2 ماده 13 فصل دوم آیین نامه اداری استخدامی اعضای هیات علمی دانشگاههای علوم پزشکی و خدمات بهداشتی درمانی کشور:</a:t>
            </a:r>
            <a:endParaRPr lang="en-US" sz="2400" dirty="0" smtClean="0">
              <a:cs typeface="B Mitra" pitchFamily="2" charset="-78"/>
            </a:endParaRPr>
          </a:p>
          <a:p>
            <a:pPr algn="just" rtl="1">
              <a:buNone/>
            </a:pPr>
            <a:endParaRPr lang="fa-IR" sz="2400" dirty="0" smtClean="0">
              <a:cs typeface="B Mitra" pitchFamily="2" charset="-78"/>
            </a:endParaRPr>
          </a:p>
          <a:p>
            <a:pPr algn="ctr" rtl="1">
              <a:buNone/>
            </a:pPr>
            <a:r>
              <a:rPr lang="fa-IR" sz="2400" dirty="0" smtClean="0">
                <a:cs typeface="B Mitra" pitchFamily="2" charset="-78"/>
              </a:rPr>
              <a:t>« تبدیل وضعیت استخدامی اعضای هیات علمی از </a:t>
            </a:r>
            <a:r>
              <a:rPr lang="fa-IR" sz="2400" i="1" dirty="0" smtClean="0">
                <a:cs typeface="B Mitra" pitchFamily="2" charset="-78"/>
              </a:rPr>
              <a:t>پیمانی به رسمی</a:t>
            </a:r>
            <a:endParaRPr lang="en-US" sz="2400" i="1" dirty="0" smtClean="0">
              <a:cs typeface="B Mitra" pitchFamily="2" charset="-78"/>
            </a:endParaRPr>
          </a:p>
          <a:p>
            <a:pPr algn="ctr" rtl="1">
              <a:buNone/>
            </a:pPr>
            <a:r>
              <a:rPr lang="fa-IR" sz="2400" i="1" dirty="0" smtClean="0">
                <a:cs typeface="B Mitra" pitchFamily="2" charset="-78"/>
              </a:rPr>
              <a:t> آزمایشی و از رسمی آزمایشی به رسمی قطعی </a:t>
            </a:r>
            <a:r>
              <a:rPr lang="fa-IR" sz="2400" dirty="0" smtClean="0">
                <a:cs typeface="B Mitra" pitchFamily="2" charset="-78"/>
              </a:rPr>
              <a:t>طبق </a:t>
            </a:r>
            <a:r>
              <a:rPr lang="fa-IR" sz="2400" b="1" u="sng" dirty="0" smtClean="0">
                <a:solidFill>
                  <a:srgbClr val="FF0000"/>
                </a:solidFill>
                <a:cs typeface="B Mitra" pitchFamily="2" charset="-78"/>
              </a:rPr>
              <a:t>مصوبات </a:t>
            </a:r>
            <a:endParaRPr lang="en-US" sz="2400" b="1" u="sng" dirty="0" smtClean="0">
              <a:solidFill>
                <a:srgbClr val="FF0000"/>
              </a:solidFill>
              <a:cs typeface="B Mitra" pitchFamily="2" charset="-78"/>
            </a:endParaRPr>
          </a:p>
          <a:p>
            <a:pPr algn="ctr" rtl="1">
              <a:buNone/>
            </a:pPr>
            <a:r>
              <a:rPr lang="fa-IR" sz="2400" b="1" u="sng" dirty="0" smtClean="0">
                <a:solidFill>
                  <a:srgbClr val="FF0000"/>
                </a:solidFill>
                <a:cs typeface="B Mitra" pitchFamily="2" charset="-78"/>
              </a:rPr>
              <a:t>شورای عالی انقلاب فرهنگی </a:t>
            </a:r>
            <a:r>
              <a:rPr lang="fa-IR" sz="2400" dirty="0" smtClean="0">
                <a:cs typeface="B Mitra" pitchFamily="2" charset="-78"/>
              </a:rPr>
              <a:t>خواهد بود».</a:t>
            </a:r>
          </a:p>
        </p:txBody>
      </p:sp>
    </p:spTree>
    <p:extLst>
      <p:ext uri="{BB962C8B-B14F-4D97-AF65-F5344CB8AC3E}">
        <p14:creationId xmlns:p14="http://schemas.microsoft.com/office/powerpoint/2010/main" val="444018162"/>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G:\تبديل\4.jpg"/>
          <p:cNvPicPr>
            <a:picLocks noGrp="1" noChangeAspect="1" noChangeArrowheads="1"/>
          </p:cNvPicPr>
          <p:nvPr>
            <p:ph idx="1"/>
          </p:nvPr>
        </p:nvPicPr>
        <p:blipFill>
          <a:blip r:embed="rId2" cstate="print"/>
          <a:srcRect/>
          <a:stretch>
            <a:fillRect/>
          </a:stretch>
        </p:blipFill>
        <p:spPr bwMode="auto">
          <a:xfrm>
            <a:off x="0" y="332656"/>
            <a:ext cx="8991600" cy="6144344"/>
          </a:xfrm>
          <a:prstGeom prst="rect">
            <a:avLst/>
          </a:prstGeom>
          <a:noFill/>
        </p:spPr>
      </p:pic>
    </p:spTree>
    <p:extLst>
      <p:ext uri="{BB962C8B-B14F-4D97-AF65-F5344CB8AC3E}">
        <p14:creationId xmlns:p14="http://schemas.microsoft.com/office/powerpoint/2010/main" val="3341840888"/>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rtl="1">
              <a:buNone/>
            </a:pPr>
            <a:endParaRPr lang="fa-IR" sz="2400" dirty="0" smtClean="0">
              <a:cs typeface="B Mitra" pitchFamily="2" charset="-78"/>
            </a:endParaRPr>
          </a:p>
          <a:p>
            <a:pPr algn="ctr" rtl="1">
              <a:buNone/>
            </a:pPr>
            <a:r>
              <a:rPr lang="fa-IR" sz="2400" b="1" dirty="0" smtClean="0">
                <a:cs typeface="B Mitra" pitchFamily="2" charset="-78"/>
              </a:rPr>
              <a:t>مطا</a:t>
            </a:r>
            <a:r>
              <a:rPr lang="fa-IR" sz="2400" dirty="0" smtClean="0">
                <a:cs typeface="B Mitra" pitchFamily="2" charset="-78"/>
              </a:rPr>
              <a:t>بق ماده 11 فصل دوم آیین نامه اداری استخدامی اعضای       هیات علمی به شماره 105/79 مورخ 91/3/17</a:t>
            </a:r>
            <a:r>
              <a:rPr lang="fa-IR" sz="2400" dirty="0" smtClean="0"/>
              <a:t> </a:t>
            </a:r>
          </a:p>
          <a:p>
            <a:pPr algn="just" rtl="1">
              <a:buNone/>
            </a:pPr>
            <a:endParaRPr lang="fa-IR" sz="2400" dirty="0"/>
          </a:p>
          <a:p>
            <a:pPr algn="just" rtl="1">
              <a:buNone/>
            </a:pPr>
            <a:r>
              <a:rPr lang="fa-IR" sz="2400" dirty="0" smtClean="0">
                <a:cs typeface="B Mitra" pitchFamily="2" charset="-78"/>
              </a:rPr>
              <a:t>اعضای هیات علمی در صورت </a:t>
            </a:r>
            <a:r>
              <a:rPr lang="fa-IR" sz="2400" dirty="0" smtClean="0">
                <a:solidFill>
                  <a:srgbClr val="FF0000"/>
                </a:solidFill>
                <a:cs typeface="B Mitra" pitchFamily="2" charset="-78"/>
              </a:rPr>
              <a:t>ارتقای به مرتبه بالاتر </a:t>
            </a:r>
            <a:r>
              <a:rPr lang="fa-IR" sz="2400" dirty="0" smtClean="0">
                <a:cs typeface="B Mitra" pitchFamily="2" charset="-78"/>
              </a:rPr>
              <a:t>با رعایت مقررات</a:t>
            </a:r>
          </a:p>
          <a:p>
            <a:pPr algn="just" rtl="1">
              <a:buNone/>
            </a:pPr>
            <a:endParaRPr lang="fa-IR" sz="2400" dirty="0" smtClean="0">
              <a:cs typeface="B Mitra" pitchFamily="2" charset="-78"/>
            </a:endParaRPr>
          </a:p>
          <a:p>
            <a:pPr algn="just" rtl="1">
              <a:buNone/>
            </a:pPr>
            <a:r>
              <a:rPr lang="fa-IR" sz="2400" dirty="0" smtClean="0">
                <a:cs typeface="B Mitra" pitchFamily="2" charset="-78"/>
              </a:rPr>
              <a:t>و ضوابط مربوطه به وضعیت </a:t>
            </a:r>
            <a:r>
              <a:rPr lang="fa-IR" sz="2400" b="1" dirty="0" smtClean="0">
                <a:solidFill>
                  <a:srgbClr val="FF0000"/>
                </a:solidFill>
                <a:cs typeface="B Mitra" pitchFamily="2" charset="-78"/>
              </a:rPr>
              <a:t>رسمی آزمایشی </a:t>
            </a:r>
            <a:r>
              <a:rPr lang="fa-IR" sz="2400" dirty="0" smtClean="0">
                <a:cs typeface="B Mitra" pitchFamily="2" charset="-78"/>
              </a:rPr>
              <a:t>و پس از </a:t>
            </a:r>
            <a:r>
              <a:rPr lang="fa-IR" sz="2400" u="sng" dirty="0" smtClean="0">
                <a:solidFill>
                  <a:srgbClr val="FF0000"/>
                </a:solidFill>
                <a:cs typeface="B Mitra" pitchFamily="2" charset="-78"/>
              </a:rPr>
              <a:t>سه سال</a:t>
            </a:r>
            <a:endParaRPr lang="fa-IR" sz="2400" dirty="0" smtClean="0">
              <a:solidFill>
                <a:srgbClr val="FF0000"/>
              </a:solidFill>
              <a:cs typeface="B Mitra" pitchFamily="2" charset="-78"/>
            </a:endParaRPr>
          </a:p>
          <a:p>
            <a:pPr algn="just" rtl="1">
              <a:buNone/>
            </a:pPr>
            <a:endParaRPr lang="fa-IR" sz="2400" dirty="0">
              <a:cs typeface="B Mitra" pitchFamily="2" charset="-78"/>
            </a:endParaRPr>
          </a:p>
          <a:p>
            <a:pPr algn="just" rtl="1">
              <a:buNone/>
            </a:pPr>
            <a:r>
              <a:rPr lang="fa-IR" sz="2400" dirty="0" smtClean="0">
                <a:cs typeface="B Mitra" pitchFamily="2" charset="-78"/>
              </a:rPr>
              <a:t> درصورت کسب پایه های سالانه به </a:t>
            </a:r>
            <a:r>
              <a:rPr lang="fa-IR" sz="2400" b="1" i="1" dirty="0" smtClean="0">
                <a:solidFill>
                  <a:srgbClr val="FF0000"/>
                </a:solidFill>
                <a:cs typeface="B Mitra" pitchFamily="2" charset="-78"/>
              </a:rPr>
              <a:t>رسمی قطعی </a:t>
            </a:r>
            <a:r>
              <a:rPr lang="fa-IR" sz="2400" dirty="0" smtClean="0">
                <a:cs typeface="B Mitra" pitchFamily="2" charset="-78"/>
              </a:rPr>
              <a:t>تبدیل وضع  می شوند. </a:t>
            </a:r>
            <a:endParaRPr lang="en-US" sz="2400" dirty="0">
              <a:cs typeface="B Mitra" pitchFamily="2" charset="-78"/>
            </a:endParaRPr>
          </a:p>
        </p:txBody>
      </p:sp>
    </p:spTree>
    <p:extLst>
      <p:ext uri="{BB962C8B-B14F-4D97-AF65-F5344CB8AC3E}">
        <p14:creationId xmlns:p14="http://schemas.microsoft.com/office/powerpoint/2010/main" val="256560775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rtl="1">
              <a:buNone/>
            </a:pPr>
            <a:r>
              <a:rPr lang="fa-IR" sz="2400" dirty="0" smtClean="0">
                <a:cs typeface="B Mitra" pitchFamily="2" charset="-78"/>
              </a:rPr>
              <a:t>مطابق مصوبه جلسه شماره 91/9393 مورخ 91/2/3         هیات عالی جذب</a:t>
            </a:r>
          </a:p>
          <a:p>
            <a:pPr algn="ctr" rtl="1">
              <a:buNone/>
            </a:pPr>
            <a:r>
              <a:rPr lang="fa-IR" sz="2400" dirty="0" smtClean="0">
                <a:cs typeface="B Mitra" pitchFamily="2" charset="-78"/>
              </a:rPr>
              <a:t> </a:t>
            </a:r>
          </a:p>
          <a:p>
            <a:pPr algn="just" rtl="1">
              <a:buNone/>
            </a:pPr>
            <a:r>
              <a:rPr lang="fa-IR" sz="2400" dirty="0" smtClean="0">
                <a:cs typeface="B Mitra" pitchFamily="2" charset="-78"/>
              </a:rPr>
              <a:t>کلیه متقاضیان تبدیل وضعیت استخدامی </a:t>
            </a:r>
            <a:r>
              <a:rPr lang="fa-IR" sz="2400" dirty="0" smtClean="0">
                <a:solidFill>
                  <a:srgbClr val="FF0000"/>
                </a:solidFill>
                <a:cs typeface="B Mitra" pitchFamily="2" charset="-78"/>
              </a:rPr>
              <a:t>از </a:t>
            </a:r>
            <a:r>
              <a:rPr lang="fa-IR" sz="2400" b="1" i="1" dirty="0" smtClean="0">
                <a:solidFill>
                  <a:srgbClr val="FF0000"/>
                </a:solidFill>
                <a:cs typeface="B Mitra" pitchFamily="2" charset="-78"/>
              </a:rPr>
              <a:t>پیمانی به رسمی آزمایشی </a:t>
            </a:r>
            <a:r>
              <a:rPr lang="fa-IR" sz="2400" dirty="0" smtClean="0">
                <a:solidFill>
                  <a:srgbClr val="FF0000"/>
                </a:solidFill>
                <a:cs typeface="B Mitra" pitchFamily="2" charset="-78"/>
              </a:rPr>
              <a:t>باید</a:t>
            </a:r>
          </a:p>
          <a:p>
            <a:pPr algn="just" rtl="1">
              <a:buNone/>
            </a:pPr>
            <a:r>
              <a:rPr lang="fa-IR" sz="2400" dirty="0" smtClean="0">
                <a:cs typeface="B Mitra" pitchFamily="2" charset="-78"/>
              </a:rPr>
              <a:t>1)صلاحیت عمومی کسب نمایند </a:t>
            </a:r>
          </a:p>
          <a:p>
            <a:pPr algn="just" rtl="1">
              <a:buNone/>
            </a:pPr>
            <a:r>
              <a:rPr lang="fa-IR" sz="2400" dirty="0" smtClean="0">
                <a:cs typeface="B Mitra" pitchFamily="2" charset="-78"/>
              </a:rPr>
              <a:t>2)حدنصاب لازم (70 تا 100 درصد امتیاز ارتقا از مرتبه استادیاری به دانشیاری را کسب نمایند)</a:t>
            </a:r>
          </a:p>
          <a:p>
            <a:pPr algn="just" rtl="1">
              <a:buNone/>
            </a:pPr>
            <a:r>
              <a:rPr lang="fa-IR" sz="2400" dirty="0" smtClean="0">
                <a:cs typeface="B Mitra" pitchFamily="2" charset="-78"/>
              </a:rPr>
              <a:t>توجه : میزان این حدنصاب به پیشنهاد هیات ممیزه و تصویب هیات امنا موسسه مربوطه خواهد بود</a:t>
            </a:r>
            <a:endParaRPr lang="en-US" sz="2400" dirty="0">
              <a:cs typeface="B Mitra" pitchFamily="2" charset="-78"/>
            </a:endParaRPr>
          </a:p>
        </p:txBody>
      </p:sp>
    </p:spTree>
    <p:extLst>
      <p:ext uri="{BB962C8B-B14F-4D97-AF65-F5344CB8AC3E}">
        <p14:creationId xmlns:p14="http://schemas.microsoft.com/office/powerpoint/2010/main" val="4265991493"/>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248400"/>
          </a:xfrm>
        </p:spPr>
        <p:txBody>
          <a:bodyPr>
            <a:normAutofit/>
          </a:bodyPr>
          <a:lstStyle/>
          <a:p>
            <a:pPr algn="just" rtl="1">
              <a:buNone/>
            </a:pPr>
            <a:endParaRPr lang="fa-IR" sz="2400" dirty="0" smtClean="0">
              <a:cs typeface="B Mitra" pitchFamily="2" charset="-78"/>
            </a:endParaRPr>
          </a:p>
          <a:p>
            <a:pPr algn="just" rtl="1">
              <a:buNone/>
            </a:pPr>
            <a:r>
              <a:rPr lang="fa-IR" sz="2400" dirty="0" smtClean="0">
                <a:cs typeface="B Mitra" pitchFamily="2" charset="-78"/>
              </a:rPr>
              <a:t>براساس مصوبه جلسه مورخ 91/2/18 هیات عالی جذب:</a:t>
            </a:r>
            <a:endParaRPr lang="en-US" sz="2400" dirty="0" smtClean="0">
              <a:cs typeface="B Mitra" pitchFamily="2" charset="-78"/>
            </a:endParaRPr>
          </a:p>
          <a:p>
            <a:pPr algn="just" rtl="1">
              <a:buNone/>
            </a:pPr>
            <a:endParaRPr lang="fa-IR" sz="2800" dirty="0" smtClean="0">
              <a:cs typeface="B Mitra" pitchFamily="2" charset="-78"/>
            </a:endParaRPr>
          </a:p>
          <a:p>
            <a:pPr algn="just" rtl="1">
              <a:buNone/>
            </a:pPr>
            <a:r>
              <a:rPr lang="fa-IR" sz="2800" dirty="0" smtClean="0">
                <a:cs typeface="B Mitra" pitchFamily="2" charset="-78"/>
              </a:rPr>
              <a:t>اعضای هیات علمی دانشگاهها و مراکزآموزش عالی و </a:t>
            </a:r>
            <a:r>
              <a:rPr lang="fa-IR" sz="2800" b="1" dirty="0" smtClean="0">
                <a:cs typeface="B Mitra" pitchFamily="2" charset="-78"/>
              </a:rPr>
              <a:t>مستخدمین </a:t>
            </a:r>
            <a:r>
              <a:rPr lang="fa-IR" sz="2800" b="1" i="1" dirty="0" smtClean="0">
                <a:cs typeface="B Mitra" pitchFamily="2" charset="-78"/>
              </a:rPr>
              <a:t>رسمی دولت </a:t>
            </a:r>
            <a:r>
              <a:rPr lang="fa-IR" sz="2800" b="1" dirty="0" smtClean="0">
                <a:cs typeface="B Mitra" pitchFamily="2" charset="-78"/>
              </a:rPr>
              <a:t>براساس  فرایند جذب</a:t>
            </a:r>
            <a:r>
              <a:rPr lang="en-US" sz="2800" b="1" dirty="0" smtClean="0">
                <a:cs typeface="B Mitra" pitchFamily="2" charset="-78"/>
              </a:rPr>
              <a:t> </a:t>
            </a:r>
          </a:p>
          <a:p>
            <a:pPr algn="just" rtl="1">
              <a:buNone/>
            </a:pPr>
            <a:r>
              <a:rPr lang="fa-IR" sz="2800" dirty="0" smtClean="0">
                <a:cs typeface="B Mitra" pitchFamily="2" charset="-78"/>
              </a:rPr>
              <a:t>شرکت در فراخوان عمومی،</a:t>
            </a:r>
            <a:r>
              <a:rPr lang="en-US" sz="2800" dirty="0" smtClean="0">
                <a:cs typeface="B Mitra" pitchFamily="2" charset="-78"/>
              </a:rPr>
              <a:t> </a:t>
            </a:r>
            <a:r>
              <a:rPr lang="fa-IR" sz="2800" dirty="0" smtClean="0">
                <a:cs typeface="B Mitra" pitchFamily="2" charset="-78"/>
              </a:rPr>
              <a:t>کسب صلاحیت های علمی و عمومی لازم و با رعایت ضوابط ذیل می توانند به هیات علمی </a:t>
            </a:r>
            <a:r>
              <a:rPr lang="fa-IR" sz="2800" b="1" dirty="0" smtClean="0">
                <a:solidFill>
                  <a:srgbClr val="FF0000"/>
                </a:solidFill>
                <a:cs typeface="B Mitra" pitchFamily="2" charset="-78"/>
              </a:rPr>
              <a:t>رسمی آزمایشی </a:t>
            </a:r>
            <a:r>
              <a:rPr lang="fa-IR" sz="2800" dirty="0" smtClean="0">
                <a:cs typeface="B Mitra" pitchFamily="2" charset="-78"/>
              </a:rPr>
              <a:t>تبدیل شوند :</a:t>
            </a:r>
            <a:endParaRPr lang="en-US" sz="2800" dirty="0">
              <a:cs typeface="B Mitra" pitchFamily="2" charset="-78"/>
            </a:endParaRPr>
          </a:p>
        </p:txBody>
      </p:sp>
    </p:spTree>
    <p:extLst>
      <p:ext uri="{BB962C8B-B14F-4D97-AF65-F5344CB8AC3E}">
        <p14:creationId xmlns:p14="http://schemas.microsoft.com/office/powerpoint/2010/main" val="230087040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25" y="1412776"/>
            <a:ext cx="9144000" cy="3284984"/>
          </a:xfrm>
        </p:spPr>
        <p:txBody>
          <a:bodyPr>
            <a:normAutofit/>
          </a:bodyPr>
          <a:lstStyle/>
          <a:p>
            <a:pPr algn="just" rtl="1">
              <a:buFont typeface="Arial" charset="0"/>
              <a:buChar char="•"/>
            </a:pPr>
            <a:endParaRPr lang="fa-IR" dirty="0" smtClean="0">
              <a:cs typeface="B Mitra" pitchFamily="2" charset="-78"/>
            </a:endParaRPr>
          </a:p>
          <a:p>
            <a:pPr algn="just" rtl="1">
              <a:buNone/>
            </a:pPr>
            <a:r>
              <a:rPr lang="fa-IR" dirty="0" smtClean="0">
                <a:solidFill>
                  <a:srgbClr val="FFFF00"/>
                </a:solidFill>
                <a:cs typeface="B Mitra" pitchFamily="2" charset="-78"/>
              </a:rPr>
              <a:t>* </a:t>
            </a:r>
            <a:r>
              <a:rPr lang="fa-IR" dirty="0" smtClean="0">
                <a:cs typeface="B Mitra" pitchFamily="2" charset="-78"/>
              </a:rPr>
              <a:t>موافقت موسسه متقاضی با تبدیل وضعیت استخدامی </a:t>
            </a:r>
          </a:p>
          <a:p>
            <a:pPr algn="just" rtl="1">
              <a:buNone/>
            </a:pPr>
            <a:r>
              <a:rPr lang="fa-IR" dirty="0" smtClean="0">
                <a:solidFill>
                  <a:srgbClr val="FFFF00"/>
                </a:solidFill>
                <a:cs typeface="B Mitra" pitchFamily="2" charset="-78"/>
              </a:rPr>
              <a:t>* </a:t>
            </a:r>
            <a:r>
              <a:rPr lang="fa-IR" dirty="0" smtClean="0">
                <a:cs typeface="B Mitra" pitchFamily="2" charset="-78"/>
              </a:rPr>
              <a:t>دارابودن مدرک دکتری تخصصی معتبر </a:t>
            </a:r>
          </a:p>
          <a:p>
            <a:pPr algn="just" rtl="1">
              <a:buNone/>
            </a:pPr>
            <a:r>
              <a:rPr lang="fa-IR" dirty="0" smtClean="0">
                <a:solidFill>
                  <a:srgbClr val="FFFF00"/>
                </a:solidFill>
                <a:cs typeface="B Mitra" pitchFamily="2" charset="-78"/>
              </a:rPr>
              <a:t>* </a:t>
            </a:r>
            <a:r>
              <a:rPr lang="fa-IR" dirty="0" smtClean="0">
                <a:cs typeface="B Mitra" pitchFamily="2" charset="-78"/>
              </a:rPr>
              <a:t>اخذ تعهدنامه کتبی و رسمی متقاضی مبنی براینکه درصورت عدم تبدیل وضعیت به رسمی قطعی طی موعد مقرر طبق ضوابط با آنها رفتار شود.</a:t>
            </a:r>
            <a:endParaRPr lang="en-US" dirty="0">
              <a:cs typeface="B Mitra" pitchFamily="2" charset="-78"/>
            </a:endParaRPr>
          </a:p>
        </p:txBody>
      </p:sp>
    </p:spTree>
    <p:extLst>
      <p:ext uri="{BB962C8B-B14F-4D97-AF65-F5344CB8AC3E}">
        <p14:creationId xmlns:p14="http://schemas.microsoft.com/office/powerpoint/2010/main" val="1664938315"/>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تبديل\2.jpg"/>
          <p:cNvPicPr>
            <a:picLocks noGrp="1" noChangeAspect="1" noChangeArrowheads="1"/>
          </p:cNvPicPr>
          <p:nvPr>
            <p:ph idx="1"/>
          </p:nvPr>
        </p:nvPicPr>
        <p:blipFill>
          <a:blip r:embed="rId2" cstate="print"/>
          <a:srcRect/>
          <a:stretch>
            <a:fillRect/>
          </a:stretch>
        </p:blipFill>
        <p:spPr bwMode="auto">
          <a:xfrm>
            <a:off x="1259632" y="188640"/>
            <a:ext cx="7086600" cy="6381328"/>
          </a:xfrm>
          <a:prstGeom prst="rect">
            <a:avLst/>
          </a:prstGeom>
          <a:noFill/>
        </p:spPr>
      </p:pic>
    </p:spTree>
    <p:extLst>
      <p:ext uri="{BB962C8B-B14F-4D97-AF65-F5344CB8AC3E}">
        <p14:creationId xmlns:p14="http://schemas.microsoft.com/office/powerpoint/2010/main" val="1853348672"/>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928662" y="2071678"/>
            <a:ext cx="7500990" cy="3214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b="1" dirty="0">
              <a:cs typeface="B Davat" pitchFamily="2" charset="-78"/>
            </a:endParaRPr>
          </a:p>
        </p:txBody>
      </p:sp>
      <p:sp>
        <p:nvSpPr>
          <p:cNvPr id="17409" name="Rectangle 1"/>
          <p:cNvSpPr>
            <a:spLocks noChangeArrowheads="1"/>
          </p:cNvSpPr>
          <p:nvPr/>
        </p:nvSpPr>
        <p:spPr bwMode="auto">
          <a:xfrm>
            <a:off x="1357290" y="2571744"/>
            <a:ext cx="635795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آيين نامه اداري، استخدامي اعضاي هيات علمي</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دانشگاه ها و موسسات آموزش عالي و پژوهشي وابسته به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وزارت بهداشت، درمان و آموزش پزشكي</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(ارديبهشت 91)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images[2].jpg"/>
          <p:cNvPicPr>
            <a:picLocks noChangeAspect="1"/>
          </p:cNvPicPr>
          <p:nvPr/>
        </p:nvPicPr>
        <p:blipFill>
          <a:blip r:embed="rId2"/>
          <a:stretch>
            <a:fillRect/>
          </a:stretch>
        </p:blipFill>
        <p:spPr>
          <a:xfrm>
            <a:off x="3571868" y="285728"/>
            <a:ext cx="1428760" cy="141383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409"/>
                                        </p:tgtEl>
                                        <p:attrNameLst>
                                          <p:attrName>style.visibility</p:attrName>
                                        </p:attrNameLst>
                                      </p:cBhvr>
                                      <p:to>
                                        <p:strVal val="visible"/>
                                      </p:to>
                                    </p:set>
                                    <p:animEffect transition="in" filter="dissolve">
                                      <p:cBhvr>
                                        <p:cTn id="15" dur="5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4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260648"/>
            <a:ext cx="6010275"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946226"/>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29" y="548680"/>
            <a:ext cx="9144000" cy="5589240"/>
          </a:xfrm>
        </p:spPr>
        <p:txBody>
          <a:bodyPr/>
          <a:lstStyle/>
          <a:p>
            <a:pPr algn="ctr" rtl="1">
              <a:buNone/>
            </a:pPr>
            <a:endParaRPr lang="fa-IR" sz="2400" dirty="0" smtClean="0">
              <a:cs typeface="B Mitra" pitchFamily="2" charset="-78"/>
            </a:endParaRPr>
          </a:p>
          <a:p>
            <a:pPr algn="ctr" rtl="1">
              <a:buNone/>
            </a:pPr>
            <a:r>
              <a:rPr lang="fa-IR" sz="2400" dirty="0">
                <a:cs typeface="B Mitra" pitchFamily="2" charset="-78"/>
              </a:rPr>
              <a:t>براساس بند ز ماده 44 قانون برنامه پنجم توسعه مصوب 89/10/15 مجلس شورای اسلامی</a:t>
            </a:r>
          </a:p>
          <a:p>
            <a:pPr algn="ctr" rtl="1">
              <a:buNone/>
            </a:pPr>
            <a:endParaRPr lang="fa-IR" sz="2400" dirty="0" smtClean="0">
              <a:cs typeface="B Mitra" pitchFamily="2" charset="-78"/>
            </a:endParaRPr>
          </a:p>
          <a:p>
            <a:pPr algn="just" rtl="1">
              <a:buNone/>
            </a:pPr>
            <a:r>
              <a:rPr lang="fa-IR" sz="2400" dirty="0" smtClean="0">
                <a:cs typeface="B Mitra" pitchFamily="2" charset="-78"/>
              </a:rPr>
              <a:t>”</a:t>
            </a:r>
            <a:r>
              <a:rPr lang="fa-IR" sz="4400" dirty="0" smtClean="0">
                <a:cs typeface="B Mitra" pitchFamily="2" charset="-78"/>
              </a:rPr>
              <a:t>دانشگاهها و مراکز آموزشی و پژوهشی و وزارتخانه های علوم و بهداشت مکلف به رعایت مقررات مربوط به شرکت درفراخوان و تایید صلاحیت عمومی </a:t>
            </a:r>
            <a:r>
              <a:rPr lang="fa-IR" sz="4400" dirty="0" smtClean="0">
                <a:solidFill>
                  <a:srgbClr val="FF0000"/>
                </a:solidFill>
                <a:cs typeface="B Mitra" pitchFamily="2" charset="-78"/>
              </a:rPr>
              <a:t>متقاضیان ایثارگر </a:t>
            </a:r>
            <a:r>
              <a:rPr lang="fa-IR" sz="4400" dirty="0" smtClean="0">
                <a:cs typeface="B Mitra" pitchFamily="2" charset="-78"/>
              </a:rPr>
              <a:t>می باشند لذا صدورحکم </a:t>
            </a:r>
            <a:r>
              <a:rPr lang="fa-IR" sz="4400" b="1" dirty="0" smtClean="0">
                <a:solidFill>
                  <a:srgbClr val="FF0000"/>
                </a:solidFill>
                <a:cs typeface="B Mitra" pitchFamily="2" charset="-78"/>
              </a:rPr>
              <a:t>رسمی قطعی</a:t>
            </a:r>
            <a:r>
              <a:rPr lang="fa-IR" sz="4400" b="1" dirty="0" smtClean="0">
                <a:solidFill>
                  <a:srgbClr val="FFFF00"/>
                </a:solidFill>
                <a:cs typeface="B Mitra" pitchFamily="2" charset="-78"/>
              </a:rPr>
              <a:t> </a:t>
            </a:r>
            <a:r>
              <a:rPr lang="fa-IR" sz="4400" dirty="0" smtClean="0">
                <a:cs typeface="B Mitra" pitchFamily="2" charset="-78"/>
              </a:rPr>
              <a:t>برای این افراد بلامانع است.“</a:t>
            </a:r>
          </a:p>
          <a:p>
            <a:pPr algn="just" rtl="1">
              <a:buNone/>
            </a:pPr>
            <a:endParaRPr lang="en-US" sz="4400" dirty="0"/>
          </a:p>
        </p:txBody>
      </p:sp>
    </p:spTree>
    <p:extLst>
      <p:ext uri="{BB962C8B-B14F-4D97-AF65-F5344CB8AC3E}">
        <p14:creationId xmlns:p14="http://schemas.microsoft.com/office/powerpoint/2010/main" val="457518109"/>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rtl="1"/>
            <a:endParaRPr lang="fa-IR" sz="2400" dirty="0" smtClean="0"/>
          </a:p>
          <a:p>
            <a:pPr algn="just" rtl="1">
              <a:buNone/>
            </a:pPr>
            <a:endParaRPr lang="en-US" sz="2400" dirty="0" smtClean="0">
              <a:solidFill>
                <a:srgbClr val="FFFF00"/>
              </a:solidFill>
              <a:cs typeface="B Mitra" pitchFamily="2" charset="-78"/>
            </a:endParaRPr>
          </a:p>
          <a:p>
            <a:pPr algn="just" rtl="1">
              <a:buNone/>
            </a:pPr>
            <a:r>
              <a:rPr lang="fa-IR" sz="2400" dirty="0">
                <a:cs typeface="B Mitra" pitchFamily="2" charset="-78"/>
              </a:rPr>
              <a:t>براساس بند ز ماده 44 قانون برنامه پنجم توسعه مصوب 89/10/15 مجلس شورای اسلامی</a:t>
            </a:r>
          </a:p>
          <a:p>
            <a:pPr algn="just" rtl="1">
              <a:buNone/>
            </a:pPr>
            <a:endParaRPr lang="en-US" sz="2400" dirty="0">
              <a:solidFill>
                <a:srgbClr val="FFFF00"/>
              </a:solidFill>
              <a:cs typeface="B Mitra" pitchFamily="2" charset="-78"/>
            </a:endParaRPr>
          </a:p>
          <a:p>
            <a:pPr algn="just" rtl="1">
              <a:buNone/>
            </a:pPr>
            <a:r>
              <a:rPr lang="fa-IR" sz="2400" dirty="0" smtClean="0">
                <a:solidFill>
                  <a:srgbClr val="FFFF00"/>
                </a:solidFill>
                <a:cs typeface="B Mitra" pitchFamily="2" charset="-78"/>
              </a:rPr>
              <a:t>*</a:t>
            </a:r>
            <a:r>
              <a:rPr lang="fa-IR" sz="2400" dirty="0" smtClean="0">
                <a:cs typeface="B Mitra" pitchFamily="2" charset="-78"/>
              </a:rPr>
              <a:t>جانبازان بالای 25درصد و فرزندان جانباز بالای 50درصد</a:t>
            </a:r>
          </a:p>
          <a:p>
            <a:pPr algn="just" rtl="1">
              <a:buNone/>
            </a:pPr>
            <a:r>
              <a:rPr lang="fa-IR" sz="2400" dirty="0" smtClean="0">
                <a:solidFill>
                  <a:srgbClr val="FFFF00"/>
                </a:solidFill>
                <a:cs typeface="B Mitra" pitchFamily="2" charset="-78"/>
              </a:rPr>
              <a:t>*</a:t>
            </a:r>
            <a:r>
              <a:rPr lang="fa-IR" sz="2400" dirty="0" smtClean="0">
                <a:cs typeface="B Mitra" pitchFamily="2" charset="-78"/>
              </a:rPr>
              <a:t>آزادگان بالای سه سال اسارت و فرزندان آزادگان بابیش از سه سال اسارت</a:t>
            </a:r>
          </a:p>
          <a:p>
            <a:pPr algn="just" rtl="1">
              <a:buNone/>
            </a:pPr>
            <a:r>
              <a:rPr lang="fa-IR" sz="2400" dirty="0" smtClean="0">
                <a:solidFill>
                  <a:srgbClr val="FFFF00"/>
                </a:solidFill>
                <a:cs typeface="B Mitra" pitchFamily="2" charset="-78"/>
              </a:rPr>
              <a:t>*</a:t>
            </a:r>
            <a:r>
              <a:rPr lang="fa-IR" sz="2400" dirty="0" smtClean="0">
                <a:cs typeface="B Mitra" pitchFamily="2" charset="-78"/>
              </a:rPr>
              <a:t>6ماه حضورداوطلبانه درجبهه </a:t>
            </a:r>
          </a:p>
          <a:p>
            <a:pPr algn="just" rtl="1">
              <a:buNone/>
            </a:pPr>
            <a:r>
              <a:rPr lang="fa-IR" sz="2400" dirty="0" smtClean="0">
                <a:solidFill>
                  <a:srgbClr val="FFFF00"/>
                </a:solidFill>
                <a:cs typeface="B Mitra" pitchFamily="2" charset="-78"/>
              </a:rPr>
              <a:t>* </a:t>
            </a:r>
            <a:r>
              <a:rPr lang="fa-IR" sz="2400" dirty="0" smtClean="0">
                <a:cs typeface="B Mitra" pitchFamily="2" charset="-78"/>
              </a:rPr>
              <a:t>مدرک تخصصی مورد تایید وزارتین </a:t>
            </a:r>
          </a:p>
          <a:p>
            <a:pPr algn="just" rtl="1">
              <a:buNone/>
            </a:pPr>
            <a:r>
              <a:rPr lang="fa-IR" sz="2400" dirty="0" smtClean="0">
                <a:solidFill>
                  <a:srgbClr val="FFFF00"/>
                </a:solidFill>
                <a:cs typeface="B Mitra" pitchFamily="2" charset="-78"/>
              </a:rPr>
              <a:t>*</a:t>
            </a:r>
            <a:r>
              <a:rPr lang="fa-IR" sz="2400" b="1" dirty="0" smtClean="0">
                <a:solidFill>
                  <a:srgbClr val="FF0000"/>
                </a:solidFill>
                <a:cs typeface="B Mitra" pitchFamily="2" charset="-78"/>
              </a:rPr>
              <a:t>سایر متقاضیان ایثارگرفاقد شرایط بالا موظف به رعایت سایر بندها  می باشند</a:t>
            </a:r>
          </a:p>
          <a:p>
            <a:pPr algn="just" rtl="1"/>
            <a:endParaRPr lang="en-US" sz="2400" dirty="0"/>
          </a:p>
        </p:txBody>
      </p:sp>
    </p:spTree>
    <p:extLst>
      <p:ext uri="{BB962C8B-B14F-4D97-AF65-F5344CB8AC3E}">
        <p14:creationId xmlns:p14="http://schemas.microsoft.com/office/powerpoint/2010/main" val="46064308"/>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ar-SA" sz="4000" dirty="0" smtClean="0">
                <a:solidFill>
                  <a:srgbClr val="FF0000"/>
                </a:solidFill>
                <a:cs typeface="B Lotus" pitchFamily="2" charset="-78"/>
              </a:rPr>
              <a:t>مرخصي ها</a:t>
            </a:r>
            <a:endParaRPr lang="en-US" sz="4000" dirty="0">
              <a:solidFill>
                <a:srgbClr val="FF0000"/>
              </a:solidFill>
              <a:effectLst/>
              <a:cs typeface="B Lotus" pitchFamily="2" charset="-78"/>
            </a:endParaRPr>
          </a:p>
        </p:txBody>
      </p:sp>
      <p:sp>
        <p:nvSpPr>
          <p:cNvPr id="9" name="Content Placeholder 8"/>
          <p:cNvSpPr>
            <a:spLocks noGrp="1"/>
          </p:cNvSpPr>
          <p:nvPr>
            <p:ph idx="1"/>
          </p:nvPr>
        </p:nvSpPr>
        <p:spPr>
          <a:xfrm>
            <a:off x="457200" y="1142984"/>
            <a:ext cx="8229600" cy="4983179"/>
          </a:xfrm>
        </p:spPr>
        <p:txBody>
          <a:bodyPr>
            <a:normAutofit/>
          </a:bodyPr>
          <a:lstStyle/>
          <a:p>
            <a:pPr algn="r" rtl="1">
              <a:buNone/>
            </a:pPr>
            <a:r>
              <a:rPr lang="ar-SA" sz="2400" b="1" dirty="0" smtClean="0">
                <a:cs typeface="B Lotus" pitchFamily="2" charset="-78"/>
              </a:rPr>
              <a:t>قسمت اول: مرخصي استحقاقي</a:t>
            </a:r>
            <a:endParaRPr lang="en-US" sz="2400" dirty="0" smtClean="0">
              <a:cs typeface="B Lotus" pitchFamily="2" charset="-78"/>
            </a:endParaRPr>
          </a:p>
          <a:p>
            <a:pPr rtl="1">
              <a:buNone/>
            </a:pPr>
            <a:r>
              <a:rPr lang="ar-SA" sz="2400" b="1" dirty="0" smtClean="0">
                <a:cs typeface="B Lotus" pitchFamily="2" charset="-78"/>
              </a:rPr>
              <a:t> </a:t>
            </a:r>
            <a:endParaRPr lang="en-US" sz="2400" dirty="0" smtClean="0">
              <a:cs typeface="B Lotus" pitchFamily="2" charset="-78"/>
            </a:endParaRPr>
          </a:p>
          <a:p>
            <a:pPr algn="just" rtl="1">
              <a:buNone/>
            </a:pPr>
            <a:r>
              <a:rPr lang="ar-SA" sz="2400" b="1" dirty="0" smtClean="0">
                <a:cs typeface="B Lotus" pitchFamily="2" charset="-78"/>
              </a:rPr>
              <a:t>ماده82- </a:t>
            </a:r>
            <a:r>
              <a:rPr lang="ar-SA" sz="2400" dirty="0" smtClean="0">
                <a:cs typeface="B Lotus" pitchFamily="2" charset="-78"/>
              </a:rPr>
              <a:t>مدت مرخصي استحقاقي عضو هيأت علمي تمام وقت </a:t>
            </a:r>
            <a:r>
              <a:rPr lang="ar-SA" b="1" dirty="0" smtClean="0">
                <a:solidFill>
                  <a:srgbClr val="FF0000"/>
                </a:solidFill>
                <a:cs typeface="B Lotus" pitchFamily="2" charset="-78"/>
              </a:rPr>
              <a:t>دو ماه</a:t>
            </a:r>
            <a:r>
              <a:rPr lang="ar-SA" b="1" dirty="0" smtClean="0">
                <a:cs typeface="B Lotus" pitchFamily="2" charset="-78"/>
              </a:rPr>
              <a:t> </a:t>
            </a:r>
            <a:r>
              <a:rPr lang="ar-SA" sz="2400" dirty="0" smtClean="0">
                <a:cs typeface="B Lotus" pitchFamily="2" charset="-78"/>
              </a:rPr>
              <a:t>در سال به نسبت ايام خدمت است و صدور حكم مرخصي موكول به تأييد مديرگروه مبني بر تكميل برنامه هاي محوله مي باشد.</a:t>
            </a:r>
            <a:endParaRPr lang="en-US" sz="2400" dirty="0" smtClean="0">
              <a:cs typeface="B Lotus" pitchFamily="2" charset="-78"/>
            </a:endParaRPr>
          </a:p>
          <a:p>
            <a:pPr algn="just" rtl="1">
              <a:buNone/>
            </a:pPr>
            <a:r>
              <a:rPr lang="ar-SA" sz="2400" b="1" dirty="0" smtClean="0">
                <a:cs typeface="B Lotus" pitchFamily="2" charset="-78"/>
              </a:rPr>
              <a:t>ماده 84-</a:t>
            </a:r>
            <a:r>
              <a:rPr lang="ar-SA" sz="2400" dirty="0" smtClean="0">
                <a:cs typeface="B Lotus" pitchFamily="2" charset="-78"/>
              </a:rPr>
              <a:t> اعضاي هيئت علمي كه از تمام يا قسمتي از مرخصي خود در طول سال استفاده ننمايند، مدت مرخصي باقيمانده قابل ذخيره و بازخريد نمي باشد. </a:t>
            </a:r>
            <a:endParaRPr lang="en-US" sz="2400" dirty="0" smtClean="0">
              <a:cs typeface="B Lotus" pitchFamily="2" charset="-78"/>
            </a:endParaRPr>
          </a:p>
          <a:p>
            <a:pPr algn="just" rtl="1">
              <a:buNone/>
            </a:pPr>
            <a:r>
              <a:rPr lang="ar-SA" sz="2400" b="1" dirty="0" smtClean="0">
                <a:solidFill>
                  <a:srgbClr val="FF0000"/>
                </a:solidFill>
                <a:cs typeface="B Lotus" pitchFamily="2" charset="-78"/>
              </a:rPr>
              <a:t>تبصره</a:t>
            </a:r>
            <a:r>
              <a:rPr lang="fa-IR" sz="2400" b="1" dirty="0" smtClean="0">
                <a:solidFill>
                  <a:srgbClr val="FF0000"/>
                </a:solidFill>
                <a:cs typeface="B Lotus" pitchFamily="2" charset="-78"/>
              </a:rPr>
              <a:t>1</a:t>
            </a:r>
            <a:r>
              <a:rPr lang="ar-SA" sz="2400" b="1" dirty="0" smtClean="0">
                <a:solidFill>
                  <a:srgbClr val="FF0000"/>
                </a:solidFill>
                <a:cs typeface="B Lotus" pitchFamily="2" charset="-78"/>
              </a:rPr>
              <a:t>: </a:t>
            </a:r>
            <a:r>
              <a:rPr lang="ar-SA" sz="2400" b="1" dirty="0">
                <a:solidFill>
                  <a:srgbClr val="FF0000"/>
                </a:solidFill>
                <a:cs typeface="B Lotus" pitchFamily="2" charset="-78"/>
              </a:rPr>
              <a:t>اعضاي هيأ ت علمي تمام وقت </a:t>
            </a:r>
            <a:r>
              <a:rPr lang="fa-IR" sz="2400" b="1" dirty="0" smtClean="0">
                <a:solidFill>
                  <a:srgbClr val="FF0000"/>
                </a:solidFill>
                <a:cs typeface="B Lotus" pitchFamily="2" charset="-78"/>
              </a:rPr>
              <a:t>جغرافیایی </a:t>
            </a:r>
            <a:r>
              <a:rPr lang="ar-SA" sz="2400" b="1" dirty="0" smtClean="0">
                <a:solidFill>
                  <a:srgbClr val="FF0000"/>
                </a:solidFill>
                <a:cs typeface="B Lotus" pitchFamily="2" charset="-78"/>
              </a:rPr>
              <a:t>مي </a:t>
            </a:r>
            <a:r>
              <a:rPr lang="ar-SA" sz="2400" b="1" dirty="0">
                <a:solidFill>
                  <a:srgbClr val="FF0000"/>
                </a:solidFill>
                <a:cs typeface="B Lotus" pitchFamily="2" charset="-78"/>
              </a:rPr>
              <a:t>توانند سالانه حداكثر </a:t>
            </a:r>
            <a:r>
              <a:rPr lang="fa-IR" sz="2400" b="1" dirty="0" smtClean="0">
                <a:solidFill>
                  <a:srgbClr val="FF0000"/>
                </a:solidFill>
                <a:cs typeface="B Lotus" pitchFamily="2" charset="-78"/>
              </a:rPr>
              <a:t>30</a:t>
            </a:r>
            <a:r>
              <a:rPr lang="ar-SA" sz="2400" b="1" dirty="0" smtClean="0">
                <a:solidFill>
                  <a:srgbClr val="FF0000"/>
                </a:solidFill>
                <a:cs typeface="B Lotus" pitchFamily="2" charset="-78"/>
              </a:rPr>
              <a:t>روز </a:t>
            </a:r>
            <a:r>
              <a:rPr lang="ar-SA" sz="2400" b="1" dirty="0">
                <a:solidFill>
                  <a:srgbClr val="FF0000"/>
                </a:solidFill>
                <a:cs typeface="B Lotus" pitchFamily="2" charset="-78"/>
              </a:rPr>
              <a:t>از مرخصي استحقاقي خود را با موافقت مؤسسه ذخيره نمايند</a:t>
            </a:r>
            <a:endParaRPr lang="en-US" sz="2400" dirty="0" smtClean="0">
              <a:cs typeface="B Lotus" pitchFamily="2" charset="-78"/>
            </a:endParaRPr>
          </a:p>
          <a:p>
            <a:pPr algn="r">
              <a:buNone/>
            </a:pPr>
            <a:r>
              <a:rPr lang="ar-SA" sz="2800" b="1" dirty="0" smtClean="0">
                <a:solidFill>
                  <a:srgbClr val="FF0000"/>
                </a:solidFill>
                <a:cs typeface="B Lotus" pitchFamily="2" charset="-78"/>
              </a:rPr>
              <a:t>تبصره2: اعضاي هيأ ت علمي تمام وقت مي توانند سالانه حداكثر 15 روز از مرخصي استحقاقي خود را با موافقت مؤسسه ذخيره نمايند</a:t>
            </a:r>
            <a:r>
              <a:rPr lang="ar-SA" sz="2400" b="1" dirty="0" smtClean="0">
                <a:solidFill>
                  <a:srgbClr val="FF0000"/>
                </a:solidFill>
                <a:cs typeface="B Lotus" pitchFamily="2" charset="-78"/>
              </a:rPr>
              <a:t>.</a:t>
            </a:r>
            <a:endParaRPr lang="fa-IR" sz="2400" b="1" dirty="0">
              <a:solidFill>
                <a:srgbClr val="FF0000"/>
              </a:solidFill>
              <a:cs typeface="B Lotus" pitchFamily="2" charset="-78"/>
            </a:endParaRPr>
          </a:p>
        </p:txBody>
      </p:sp>
    </p:spTree>
    <p:extLst>
      <p:ext uri="{BB962C8B-B14F-4D97-AF65-F5344CB8AC3E}">
        <p14:creationId xmlns:p14="http://schemas.microsoft.com/office/powerpoint/2010/main" val="3419066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8596" y="651956"/>
            <a:ext cx="8229600" cy="5491688"/>
          </a:xfrm>
        </p:spPr>
        <p:txBody>
          <a:bodyPr>
            <a:normAutofit fontScale="92500"/>
          </a:bodyPr>
          <a:lstStyle/>
          <a:p>
            <a:pPr algn="just" rtl="1">
              <a:buNone/>
            </a:pPr>
            <a:r>
              <a:rPr lang="ar-SA" sz="2400" b="1" dirty="0" smtClean="0">
                <a:solidFill>
                  <a:srgbClr val="FF0000"/>
                </a:solidFill>
                <a:cs typeface="B Lotus" pitchFamily="2" charset="-78"/>
              </a:rPr>
              <a:t>تبصره3:</a:t>
            </a:r>
            <a:r>
              <a:rPr lang="ar-SA" sz="2400" dirty="0" smtClean="0">
                <a:cs typeface="B Lotus" pitchFamily="2" charset="-78"/>
              </a:rPr>
              <a:t> بازخريد حداكثر يك ماه از مرخصي استحقاقي ساليانه استفاده نشده رئيس و معاونين مؤسسه در صورت درخواست كتبي، مشروط بر اينكه به صورت تمام وقت جغرافيايي فعاليت نمايند بلامانع است.</a:t>
            </a:r>
            <a:endParaRPr lang="en-US" sz="2400" dirty="0" smtClean="0">
              <a:cs typeface="B Lotus" pitchFamily="2" charset="-78"/>
            </a:endParaRPr>
          </a:p>
          <a:p>
            <a:pPr algn="r">
              <a:buNone/>
            </a:pPr>
            <a:r>
              <a:rPr lang="ar-SA" sz="2400" dirty="0" smtClean="0">
                <a:cs typeface="B Lotus" pitchFamily="2" charset="-78"/>
              </a:rPr>
              <a:t>تبصره4: نرخ قابل محاسبه براي بازخريد هر روز مرخصي استحقاقي معادل يك سي ام حقوق و مزاياي مندرج در آخرين حكم كارگزيني مي باشد</a:t>
            </a:r>
            <a:r>
              <a:rPr lang="fa-IR" sz="2400" dirty="0" smtClean="0">
                <a:cs typeface="B Lotus" pitchFamily="2" charset="-78"/>
              </a:rPr>
              <a:t>.  </a:t>
            </a:r>
            <a:endParaRPr lang="en-US" sz="2400" dirty="0" smtClean="0">
              <a:cs typeface="B Lotus" pitchFamily="2" charset="-78"/>
            </a:endParaRPr>
          </a:p>
          <a:p>
            <a:pPr algn="r">
              <a:buNone/>
            </a:pPr>
            <a:endParaRPr lang="en-US" sz="2400" dirty="0" smtClean="0">
              <a:cs typeface="B Lotus" pitchFamily="2" charset="-78"/>
            </a:endParaRPr>
          </a:p>
          <a:p>
            <a:pPr algn="r">
              <a:buNone/>
            </a:pPr>
            <a:r>
              <a:rPr lang="fa-IR" sz="2400" dirty="0" smtClean="0">
                <a:cs typeface="B Lotus" pitchFamily="2" charset="-78"/>
              </a:rPr>
              <a:t> </a:t>
            </a:r>
            <a:r>
              <a:rPr lang="fa-IR" sz="2600" b="1" dirty="0" smtClean="0">
                <a:solidFill>
                  <a:srgbClr val="C00000"/>
                </a:solidFill>
                <a:cs typeface="B Lotus" pitchFamily="2" charset="-78"/>
              </a:rPr>
              <a:t>نکته : </a:t>
            </a:r>
            <a:r>
              <a:rPr lang="fa-IR" sz="2400" dirty="0" smtClean="0">
                <a:cs typeface="B Lotus" pitchFamily="2" charset="-78"/>
              </a:rPr>
              <a:t>اعضای هیئت علمی می توانند با </a:t>
            </a:r>
            <a:r>
              <a:rPr lang="fa-IR" sz="2400" dirty="0" smtClean="0">
                <a:solidFill>
                  <a:srgbClr val="FF0000"/>
                </a:solidFill>
                <a:cs typeface="B Lotus" pitchFamily="2" charset="-78"/>
              </a:rPr>
              <a:t>موافقت رئیس موسسه </a:t>
            </a:r>
            <a:r>
              <a:rPr lang="fa-IR" sz="2400" dirty="0" smtClean="0">
                <a:cs typeface="B Lotus" pitchFamily="2" charset="-78"/>
              </a:rPr>
              <a:t>مشروط به آنکه به برنامه های آموزشی دانشکده مربوطه لطمه ای وارد نشود از مرخصی استحقاقی سالانه و مرخصی ذخیره شده خود در هر سال تحصیلی حداکثر 4 ماه استفاده نمایند.</a:t>
            </a:r>
          </a:p>
          <a:p>
            <a:pPr algn="r">
              <a:buNone/>
            </a:pPr>
            <a:r>
              <a:rPr lang="fa-IR" sz="2400" b="1" dirty="0" smtClean="0">
                <a:solidFill>
                  <a:srgbClr val="FF0000"/>
                </a:solidFill>
                <a:cs typeface="B Lotus" pitchFamily="2" charset="-78"/>
              </a:rPr>
              <a:t>تبصره :</a:t>
            </a:r>
            <a:r>
              <a:rPr lang="fa-IR" sz="2400" dirty="0" smtClean="0">
                <a:cs typeface="B Lotus" pitchFamily="2" charset="-78"/>
              </a:rPr>
              <a:t> در موارد خاص با تصویب شورای موسسه میزان فوق تا یک سال قابل افزایش است .</a:t>
            </a:r>
          </a:p>
          <a:p>
            <a:pPr algn="r">
              <a:buNone/>
            </a:pPr>
            <a:endParaRPr lang="fa-IR" sz="2400" b="1" dirty="0" smtClean="0">
              <a:solidFill>
                <a:srgbClr val="FF0000"/>
              </a:solidFill>
              <a:cs typeface="B Lotus" pitchFamily="2" charset="-78"/>
            </a:endParaRPr>
          </a:p>
          <a:p>
            <a:pPr algn="r">
              <a:buNone/>
            </a:pPr>
            <a:r>
              <a:rPr lang="fa-IR" sz="2400" b="1" dirty="0" smtClean="0">
                <a:solidFill>
                  <a:srgbClr val="FF0000"/>
                </a:solidFill>
                <a:cs typeface="B Lotus" pitchFamily="2" charset="-78"/>
              </a:rPr>
              <a:t>نکته :</a:t>
            </a:r>
            <a:r>
              <a:rPr lang="fa-IR" sz="2400" dirty="0" smtClean="0">
                <a:cs typeface="B Lotus" pitchFamily="2" charset="-78"/>
              </a:rPr>
              <a:t> در مواردی که عضو هیئت علمی در حین استفاده از مرخصی استحقاقی نیاز به مرخصی استعلاجی و یا زایمان داشته باشد مرخصی استحقاقی وی لغو و کان لم یکن تلقی می گردد. </a:t>
            </a:r>
          </a:p>
          <a:p>
            <a:pPr algn="just">
              <a:buNone/>
            </a:pPr>
            <a:r>
              <a:rPr lang="fa-IR" sz="2400" dirty="0" smtClean="0">
                <a:cs typeface="B Lotus" pitchFamily="2" charset="-78"/>
              </a:rPr>
              <a:t>                              </a:t>
            </a:r>
            <a:endParaRPr lang="fa-IR" sz="2400" dirty="0">
              <a:cs typeface="B Lotus" pitchFamily="2" charset="-78"/>
            </a:endParaRPr>
          </a:p>
        </p:txBody>
      </p:sp>
    </p:spTree>
    <p:extLst>
      <p:ext uri="{BB962C8B-B14F-4D97-AF65-F5344CB8AC3E}">
        <p14:creationId xmlns:p14="http://schemas.microsoft.com/office/powerpoint/2010/main" val="2986435592"/>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548680"/>
            <a:ext cx="8229600" cy="5577483"/>
          </a:xfrm>
        </p:spPr>
        <p:txBody>
          <a:bodyPr>
            <a:normAutofit/>
          </a:bodyPr>
          <a:lstStyle/>
          <a:p>
            <a:pPr algn="just" rtl="1">
              <a:buNone/>
            </a:pPr>
            <a:r>
              <a:rPr lang="ar-SA" sz="2400" b="1" dirty="0" smtClean="0">
                <a:cs typeface="B Lotus" pitchFamily="2" charset="-78"/>
              </a:rPr>
              <a:t>ماده87- به ايام استفاده از </a:t>
            </a:r>
            <a:r>
              <a:rPr lang="fa-IR" sz="2400" b="1" dirty="0" smtClean="0">
                <a:cs typeface="B Lotus" pitchFamily="2" charset="-78"/>
              </a:rPr>
              <a:t>فرصت</a:t>
            </a:r>
            <a:r>
              <a:rPr lang="ar-SA" sz="2400" b="1" dirty="0" smtClean="0">
                <a:cs typeface="B Lotus" pitchFamily="2" charset="-78"/>
              </a:rPr>
              <a:t> مطالعاتي يا مأموريت آموزشي يا بورس، مرخصي استحقاقي ساليانه تعلق نخواهد گرفت.</a:t>
            </a:r>
            <a:endParaRPr lang="fa-IR" sz="2400" b="1" dirty="0" smtClean="0">
              <a:cs typeface="B Lotus" pitchFamily="2" charset="-78"/>
            </a:endParaRPr>
          </a:p>
          <a:p>
            <a:pPr algn="just" rtl="1">
              <a:buNone/>
            </a:pPr>
            <a:r>
              <a:rPr lang="fa-IR" sz="2400" b="1" dirty="0" smtClean="0">
                <a:cs typeface="B Lotus" pitchFamily="2" charset="-78"/>
              </a:rPr>
              <a:t>ماده 89- روزهای تعطیل که در بین مرخصی واقع است به عنوان مرخصی محسوب می شود . </a:t>
            </a:r>
            <a:endParaRPr lang="en-US" sz="2400" b="1" dirty="0" smtClean="0">
              <a:cs typeface="B Lotus" pitchFamily="2" charset="-78"/>
            </a:endParaRPr>
          </a:p>
          <a:p>
            <a:pPr algn="just" rtl="1">
              <a:buNone/>
            </a:pPr>
            <a:r>
              <a:rPr lang="ar-SA" sz="2400" b="1" dirty="0" smtClean="0">
                <a:cs typeface="B Lotus" pitchFamily="2" charset="-78"/>
              </a:rPr>
              <a:t>ماده</a:t>
            </a:r>
            <a:r>
              <a:rPr lang="fa-IR" sz="2400" b="1" dirty="0" smtClean="0">
                <a:cs typeface="B Lotus" pitchFamily="2" charset="-78"/>
              </a:rPr>
              <a:t>92</a:t>
            </a:r>
            <a:r>
              <a:rPr lang="ar-SA" sz="2400" b="1" dirty="0" smtClean="0">
                <a:cs typeface="B Lotus" pitchFamily="2" charset="-78"/>
              </a:rPr>
              <a:t>- مؤسسه مكلف است به اعضاي هيأت علمي كه به حج تمتع مشرف مي شوند، براي يكبار در طول خدمت، يك ماه مرخصي تشويقي مازاد بر مرخصي هاي استحقاقي سالانه اعطا نمايد. </a:t>
            </a:r>
            <a:endParaRPr lang="en-US" sz="2400" b="1" dirty="0" smtClean="0">
              <a:cs typeface="B Lotus" pitchFamily="2" charset="-78"/>
            </a:endParaRPr>
          </a:p>
          <a:p>
            <a:pPr algn="just" rtl="1">
              <a:buNone/>
            </a:pPr>
            <a:r>
              <a:rPr lang="ar-SA" sz="2400" b="1" dirty="0" smtClean="0">
                <a:cs typeface="B Lotus" pitchFamily="2" charset="-78"/>
              </a:rPr>
              <a:t>تبصره: به منظور تحكيم و تكريم نهاد خانواده، عضو هيأت علمي موسسه در موارد ذيل حق برخورداري از هفت روز مرخصي اضطراري علاوه بر سقف مرخصي استحقاقي سالانه را دارند. مرخصي مذكور قابل ذخيره يا بازخريد نمي باشد. </a:t>
            </a:r>
            <a:endParaRPr lang="en-US" sz="2400" b="1" dirty="0" smtClean="0">
              <a:cs typeface="B Lotus" pitchFamily="2" charset="-78"/>
            </a:endParaRPr>
          </a:p>
          <a:p>
            <a:pPr algn="just" rtl="1">
              <a:buNone/>
            </a:pPr>
            <a:r>
              <a:rPr lang="ar-SA" sz="2400" b="1" dirty="0" smtClean="0">
                <a:cs typeface="B Lotus" pitchFamily="2" charset="-78"/>
              </a:rPr>
              <a:t>الف) ازدواج دائم عض هيأت علمي،</a:t>
            </a:r>
            <a:endParaRPr lang="en-US" sz="2400" b="1" dirty="0" smtClean="0">
              <a:cs typeface="B Lotus" pitchFamily="2" charset="-78"/>
            </a:endParaRPr>
          </a:p>
          <a:p>
            <a:pPr algn="just" rtl="1">
              <a:buNone/>
            </a:pPr>
            <a:r>
              <a:rPr lang="ar-SA" sz="2400" b="1" dirty="0" smtClean="0">
                <a:cs typeface="B Lotus" pitchFamily="2" charset="-78"/>
              </a:rPr>
              <a:t>ب) ازدواج فرزند عضو هيأت علمي</a:t>
            </a:r>
            <a:endParaRPr lang="en-US" sz="2400" b="1" dirty="0" smtClean="0">
              <a:cs typeface="B Lotus" pitchFamily="2" charset="-78"/>
            </a:endParaRPr>
          </a:p>
          <a:p>
            <a:pPr algn="just" rtl="1">
              <a:buNone/>
            </a:pPr>
            <a:r>
              <a:rPr lang="ar-SA" sz="2400" b="1" dirty="0" smtClean="0">
                <a:cs typeface="B Lotus" pitchFamily="2" charset="-78"/>
              </a:rPr>
              <a:t>ج) فوت بستگان درجه يك شامل: همسر، فرزند، پدر، مادر، خواهر و برادر. </a:t>
            </a:r>
            <a:endParaRPr lang="en-US" sz="2400" b="1" dirty="0" smtClean="0">
              <a:cs typeface="B Lotus" pitchFamily="2" charset="-78"/>
            </a:endParaRPr>
          </a:p>
          <a:p>
            <a:pPr rtl="1">
              <a:buNone/>
            </a:pPr>
            <a:endParaRPr lang="en-US" sz="2400" dirty="0" smtClean="0">
              <a:cs typeface="B Lotus" pitchFamily="2" charset="-78"/>
            </a:endParaRPr>
          </a:p>
          <a:p>
            <a:endParaRPr lang="fa-IR" sz="2400" dirty="0">
              <a:cs typeface="B Lotus" pitchFamily="2" charset="-78"/>
            </a:endParaRPr>
          </a:p>
        </p:txBody>
      </p:sp>
    </p:spTree>
    <p:extLst>
      <p:ext uri="{BB962C8B-B14F-4D97-AF65-F5344CB8AC3E}">
        <p14:creationId xmlns:p14="http://schemas.microsoft.com/office/powerpoint/2010/main" val="1367335081"/>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ar-SA" sz="2400" dirty="0" smtClean="0">
                <a:solidFill>
                  <a:srgbClr val="FF0000"/>
                </a:solidFill>
                <a:cs typeface="B Lotus" pitchFamily="2" charset="-78"/>
              </a:rPr>
              <a:t>قسمت دوم: مرخصي استعلاجي</a:t>
            </a:r>
            <a:endParaRPr lang="en-US" sz="2400" dirty="0">
              <a:solidFill>
                <a:srgbClr val="FF0000"/>
              </a:solidFill>
              <a:effectLst/>
              <a:cs typeface="B Lotus" pitchFamily="2" charset="-78"/>
            </a:endParaRPr>
          </a:p>
        </p:txBody>
      </p:sp>
      <p:sp>
        <p:nvSpPr>
          <p:cNvPr id="9" name="Content Placeholder 8"/>
          <p:cNvSpPr>
            <a:spLocks noGrp="1"/>
          </p:cNvSpPr>
          <p:nvPr>
            <p:ph idx="1"/>
          </p:nvPr>
        </p:nvSpPr>
        <p:spPr>
          <a:xfrm>
            <a:off x="428596" y="1000108"/>
            <a:ext cx="8229600" cy="5143536"/>
          </a:xfrm>
        </p:spPr>
        <p:txBody>
          <a:bodyPr>
            <a:normAutofit/>
          </a:bodyPr>
          <a:lstStyle/>
          <a:p>
            <a:pPr algn="just" rtl="1">
              <a:buNone/>
            </a:pPr>
            <a:r>
              <a:rPr lang="ar-SA" sz="2400" dirty="0" smtClean="0">
                <a:cs typeface="B Lotus" pitchFamily="2" charset="-78"/>
              </a:rPr>
              <a:t>ماده 94- گواهي استراحت پزشك معالج عضو هيأت علمي تا مدت سه روز قابل قبول خواهد بود. از چهار روز تا سي روز تأييد پزشك معتمد و بالاي سي روز تأييد شوراي پزشكي مؤسسه براي تأييد و صدور حكم مرخصي استعلاجي، نياز است.  </a:t>
            </a:r>
            <a:endParaRPr lang="fa-IR" sz="2400" dirty="0" smtClean="0">
              <a:cs typeface="B Lotus" pitchFamily="2" charset="-78"/>
            </a:endParaRPr>
          </a:p>
          <a:p>
            <a:pPr algn="just" rtl="1">
              <a:buNone/>
            </a:pPr>
            <a:endParaRPr lang="en-US" sz="2400" dirty="0" smtClean="0">
              <a:cs typeface="B Lotus" pitchFamily="2" charset="-78"/>
            </a:endParaRPr>
          </a:p>
          <a:p>
            <a:pPr algn="just" rtl="1">
              <a:buNone/>
            </a:pPr>
            <a:r>
              <a:rPr lang="ar-SA" sz="2400" dirty="0" smtClean="0">
                <a:cs typeface="B Lotus" pitchFamily="2" charset="-78"/>
              </a:rPr>
              <a:t>تبصره 1: درصورتيكه گواهي پزشك معالج ارائه شده از سوي عضو هيات علمي مورد تائيد شوراي پزشكي مؤسسه قرار نگيرد، مدت مذكور بنا به تشخيص مسئول مربوطه بعنوان مرخصي استحقاقي و در صورت عدم وجود ذخيره مرخصي استحقاقي بعنوان مرخصي بدون حقوق و يا غيبت لحاظ خواهد شد. </a:t>
            </a:r>
            <a:endParaRPr lang="fa-IR" sz="2400" dirty="0" smtClean="0">
              <a:cs typeface="B Lotus" pitchFamily="2" charset="-78"/>
            </a:endParaRPr>
          </a:p>
          <a:p>
            <a:pPr algn="just" rtl="1">
              <a:buNone/>
            </a:pPr>
            <a:endParaRPr lang="en-US" sz="2400" dirty="0" smtClean="0">
              <a:cs typeface="B Lotus" pitchFamily="2" charset="-78"/>
            </a:endParaRPr>
          </a:p>
          <a:p>
            <a:pPr algn="just" rtl="1">
              <a:buNone/>
            </a:pPr>
            <a:r>
              <a:rPr lang="ar-SA" sz="2400" dirty="0" smtClean="0">
                <a:cs typeface="B Lotus" pitchFamily="2" charset="-78"/>
              </a:rPr>
              <a:t>تبصره 3 : مرخصي هاي استعلاجي زايماني برابر </a:t>
            </a:r>
            <a:r>
              <a:rPr lang="ar-SA" sz="2400" dirty="0" smtClean="0">
                <a:solidFill>
                  <a:srgbClr val="FF0000"/>
                </a:solidFill>
                <a:cs typeface="B Lotus" pitchFamily="2" charset="-78"/>
              </a:rPr>
              <a:t>مقررات </a:t>
            </a:r>
            <a:r>
              <a:rPr lang="fa-IR" sz="2400" dirty="0" smtClean="0">
                <a:solidFill>
                  <a:srgbClr val="FF0000"/>
                </a:solidFill>
                <a:cs typeface="B Lotus" pitchFamily="2" charset="-78"/>
              </a:rPr>
              <a:t>عمومي دولت</a:t>
            </a:r>
            <a:r>
              <a:rPr lang="ar-SA" sz="2400" dirty="0" smtClean="0">
                <a:cs typeface="B Lotus" pitchFamily="2" charset="-78"/>
              </a:rPr>
              <a:t> درمورد اعضاي هيات علمي قابل اعمال مي باشد.</a:t>
            </a:r>
            <a:endParaRPr lang="en-US" sz="2400" dirty="0" smtClean="0">
              <a:cs typeface="B Lotus" pitchFamily="2" charset="-78"/>
            </a:endParaRPr>
          </a:p>
          <a:p>
            <a:endParaRPr lang="fa-IR" sz="2400" dirty="0">
              <a:cs typeface="B Lotus" pitchFamily="2" charset="-78"/>
            </a:endParaRPr>
          </a:p>
        </p:txBody>
      </p:sp>
    </p:spTree>
    <p:extLst>
      <p:ext uri="{BB962C8B-B14F-4D97-AF65-F5344CB8AC3E}">
        <p14:creationId xmlns:p14="http://schemas.microsoft.com/office/powerpoint/2010/main" val="14347905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85000" lnSpcReduction="20000"/>
          </a:bodyPr>
          <a:lstStyle/>
          <a:p>
            <a:pPr algn="r" rtl="1"/>
            <a:r>
              <a:rPr lang="fa-IR" b="1" dirty="0" smtClean="0">
                <a:cs typeface="B Lotus" pitchFamily="2" charset="-78"/>
              </a:rPr>
              <a:t>به استناد نامه شماره 100/404 مورخ 94/5/17 مقام عالی وزارت  در راستای اجرای سیاست های کلی جمعیت و به منظور تحکیم مبانی خانواده ، مراتب زیر را تاریخ ابلاغ قابل اجرا می باشد : </a:t>
            </a:r>
          </a:p>
          <a:p>
            <a:pPr algn="r" rtl="1"/>
            <a:r>
              <a:rPr lang="fa-IR" b="1" dirty="0" smtClean="0">
                <a:cs typeface="B Lotus" pitchFamily="2" charset="-78"/>
              </a:rPr>
              <a:t>1- متخصصین متعهد عام یا خاص می توانند مطابق مصوبه شماره 9201 /ت 46527 هـ مورخ 92/4/19 از مرخصی زایمان با رعایت مقررات مربوطه استفاده نمایند.</a:t>
            </a:r>
          </a:p>
          <a:p>
            <a:pPr algn="r" rtl="1"/>
            <a:r>
              <a:rPr lang="fa-IR" b="1" dirty="0" smtClean="0">
                <a:cs typeface="B Lotus" pitchFamily="2" charset="-78"/>
              </a:rPr>
              <a:t>2- در هر زایمان به ازاء هر فرزند مدت </a:t>
            </a:r>
            <a:r>
              <a:rPr lang="fa-IR" b="1" dirty="0" smtClean="0">
                <a:solidFill>
                  <a:srgbClr val="FF0000"/>
                </a:solidFill>
                <a:cs typeface="B Lotus" pitchFamily="2" charset="-78"/>
              </a:rPr>
              <a:t>چهار ماه از مرخصی زایمان </a:t>
            </a:r>
            <a:r>
              <a:rPr lang="fa-IR" b="1" dirty="0" smtClean="0">
                <a:cs typeface="B Lotus" pitchFamily="2" charset="-78"/>
              </a:rPr>
              <a:t>به عنوان خدمت دوره تعهد کلیه متخصصین عام یا خاص (اعم از هیئت علمی و غیر هیئت علمی ) قابل محاسبه می باشد.</a:t>
            </a:r>
          </a:p>
          <a:p>
            <a:pPr algn="r" rtl="1"/>
            <a:r>
              <a:rPr lang="fa-IR" b="1" dirty="0" smtClean="0">
                <a:cs typeface="B Lotus" pitchFamily="2" charset="-78"/>
              </a:rPr>
              <a:t>3- میزان استفاده از تسهیلات مذکور در بندهای فوق الذکر و در سقف های تعیین شده به درخواست افراد مشمول قابل تغییر است . </a:t>
            </a:r>
          </a:p>
          <a:p>
            <a:pPr algn="r" rtl="1"/>
            <a:r>
              <a:rPr lang="fa-IR" b="1" dirty="0" smtClean="0">
                <a:solidFill>
                  <a:srgbClr val="FF0000"/>
                </a:solidFill>
                <a:cs typeface="B Lotus" pitchFamily="2" charset="-78"/>
              </a:rPr>
              <a:t>همچنین مادرانی که سن فرزند آنان در تاریخ مذکور به نه ماهگی نرسیده است می توانند از این دستورالعمل استفاده نمایند و مدت مرخصی آنان تا نه ماهگی نوزاد قابل محاسبه در دوره تعهد می باشد. کاهش ساعات کار دوره شیردهی مطابق قوانین مصوب شامل کلیه متخصصین متعهد می باشد. </a:t>
            </a:r>
            <a:endParaRPr lang="fa-IR" b="1" dirty="0">
              <a:solidFill>
                <a:srgbClr val="FF0000"/>
              </a:solidFill>
              <a:cs typeface="B Lotus" pitchFamily="2" charset="-78"/>
            </a:endParaRPr>
          </a:p>
        </p:txBody>
      </p:sp>
    </p:spTree>
    <p:extLst>
      <p:ext uri="{BB962C8B-B14F-4D97-AF65-F5344CB8AC3E}">
        <p14:creationId xmlns:p14="http://schemas.microsoft.com/office/powerpoint/2010/main" val="244791745"/>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20000"/>
          </a:bodyPr>
          <a:lstStyle/>
          <a:p>
            <a:pPr algn="r" rtl="1"/>
            <a:r>
              <a:rPr lang="fa-IR" dirty="0" smtClean="0">
                <a:cs typeface="B Lotus" pitchFamily="2" charset="-78"/>
              </a:rPr>
              <a:t>تبصره : حداکثر مدت استفاده از مرخصی استعلاجی در یک سال تقویمی چهار ماه می باشد که در این مدت حقوق و فوق العاده های مربوطه قابل پرداخت می باشد.</a:t>
            </a:r>
          </a:p>
          <a:p>
            <a:pPr algn="r" rtl="1"/>
            <a:r>
              <a:rPr lang="fa-IR" dirty="0" smtClean="0">
                <a:cs typeface="B Lotus" pitchFamily="2" charset="-78"/>
              </a:rPr>
              <a:t>مرخصی های استعلاجی زایمانی برابر مقررات عمومی دولت در مورد اعضای هیئت علمی قابل اعمال می باشد.</a:t>
            </a:r>
          </a:p>
          <a:p>
            <a:pPr algn="r" rtl="1"/>
            <a:r>
              <a:rPr lang="fa-IR" dirty="0" smtClean="0">
                <a:cs typeface="B Lotus" pitchFamily="2" charset="-78"/>
              </a:rPr>
              <a:t>ماده 95: تشخیص ابتلای عضو هیئت علمی به بیماری صعب العلاج و تعیین مدت معذوریت وی به عهده شورای پزشکی موسسه است . حداکثر مدت این معذوریت در هر نوبت شش ماه و تا زمان تشخیص از کار افتادگی (برابر قانون استخدام کشوری) قابل تمدید خواهد بود .</a:t>
            </a:r>
          </a:p>
          <a:p>
            <a:pPr algn="r" rtl="1"/>
            <a:r>
              <a:rPr lang="fa-IR" dirty="0" smtClean="0">
                <a:cs typeface="B Lotus" pitchFamily="2" charset="-78"/>
              </a:rPr>
              <a:t>تبصره : در مدت مرخصی بیماری صعب العلاج مازاد بر چهار ماه استعلاجی حداکثر تا یک سال حقوق و فوق العاده های مربوطه پرداخت می شود و مازاد بر آن فقط حقوق مبنا و فوق العاده مخصوص و فوق العاده جذب پرداخت خواهد شد </a:t>
            </a:r>
            <a:r>
              <a:rPr lang="fa-IR" dirty="0" smtClean="0"/>
              <a:t>. </a:t>
            </a:r>
            <a:endParaRPr lang="fa-IR" dirty="0"/>
          </a:p>
        </p:txBody>
      </p:sp>
    </p:spTree>
    <p:extLst>
      <p:ext uri="{BB962C8B-B14F-4D97-AF65-F5344CB8AC3E}">
        <p14:creationId xmlns:p14="http://schemas.microsoft.com/office/powerpoint/2010/main" val="1732856392"/>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1"/>
            <a:ext cx="8229600" cy="4464496"/>
          </a:xfrm>
        </p:spPr>
        <p:txBody>
          <a:bodyPr/>
          <a:lstStyle/>
          <a:p>
            <a:pPr algn="just" rtl="1"/>
            <a:r>
              <a:rPr lang="fa-IR" b="1" dirty="0" smtClean="0">
                <a:cs typeface="B Lotus" pitchFamily="2" charset="-78"/>
              </a:rPr>
              <a:t>ماده 97: حفظ پست سازمانی عضو هیئت علمی در ایام مرخصی های استعلاجی ، بیماریهای صعب العلاج بیشتر از یک سال الزامی نیست . </a:t>
            </a:r>
          </a:p>
          <a:p>
            <a:pPr algn="just" rtl="1"/>
            <a:r>
              <a:rPr lang="fa-IR" b="1" dirty="0" smtClean="0">
                <a:cs typeface="B Lotus" pitchFamily="2" charset="-78"/>
              </a:rPr>
              <a:t>ماده 98: مرخصی استعلاجی و نحوه پرداخت غرامت دستمزد ایام بیماری اعضای هیئت علمی که تحت پوشش صندوق تأمین اجتماعی قرار دارد تابع مقررات خاص سازمان تأمین اجتماعی است.</a:t>
            </a:r>
            <a:endParaRPr lang="fa-IR" b="1" dirty="0">
              <a:cs typeface="B Lotus" pitchFamily="2" charset="-78"/>
            </a:endParaRPr>
          </a:p>
        </p:txBody>
      </p:sp>
    </p:spTree>
    <p:extLst>
      <p:ext uri="{BB962C8B-B14F-4D97-AF65-F5344CB8AC3E}">
        <p14:creationId xmlns:p14="http://schemas.microsoft.com/office/powerpoint/2010/main" val="13685804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357166"/>
            <a:ext cx="7186634" cy="1000132"/>
          </a:xfrm>
        </p:spPr>
        <p:txBody>
          <a:bodyPr>
            <a:normAutofit/>
          </a:bodyPr>
          <a:lstStyle/>
          <a:p>
            <a:pPr rtl="1"/>
            <a:r>
              <a:rPr lang="fa-IR" dirty="0" smtClean="0">
                <a:solidFill>
                  <a:srgbClr val="FF0000"/>
                </a:solidFill>
                <a:cs typeface="B Lotus" pitchFamily="2" charset="-78"/>
              </a:rPr>
              <a:t>فصل اول </a:t>
            </a:r>
            <a:r>
              <a:rPr lang="ar-SA" dirty="0" smtClean="0">
                <a:solidFill>
                  <a:srgbClr val="FF0000"/>
                </a:solidFill>
                <a:cs typeface="B Lotus" pitchFamily="2" charset="-78"/>
              </a:rPr>
              <a:t>: </a:t>
            </a:r>
            <a:r>
              <a:rPr lang="fa-IR" dirty="0" smtClean="0">
                <a:solidFill>
                  <a:srgbClr val="FF0000"/>
                </a:solidFill>
                <a:cs typeface="B Lotus" pitchFamily="2" charset="-78"/>
              </a:rPr>
              <a:t>کلیات و تعاریف </a:t>
            </a:r>
            <a:endParaRPr lang="en-US" dirty="0" smtClean="0">
              <a:solidFill>
                <a:srgbClr val="FF0000"/>
              </a:solidFill>
              <a:cs typeface="B Lotus" pitchFamily="2" charset="-78"/>
            </a:endParaRPr>
          </a:p>
        </p:txBody>
      </p:sp>
      <p:sp>
        <p:nvSpPr>
          <p:cNvPr id="3" name="Content Placeholder 2"/>
          <p:cNvSpPr>
            <a:spLocks noGrp="1"/>
          </p:cNvSpPr>
          <p:nvPr>
            <p:ph idx="1"/>
          </p:nvPr>
        </p:nvSpPr>
        <p:spPr>
          <a:xfrm>
            <a:off x="500034" y="1214422"/>
            <a:ext cx="8286808" cy="4572032"/>
          </a:xfrm>
        </p:spPr>
        <p:txBody>
          <a:bodyPr>
            <a:normAutofit/>
          </a:bodyPr>
          <a:lstStyle/>
          <a:p>
            <a:pPr rtl="1">
              <a:buNone/>
            </a:pPr>
            <a:r>
              <a:rPr lang="ar-SA" sz="2400" dirty="0" smtClean="0">
                <a:cs typeface="B Lotus" pitchFamily="2" charset="-78"/>
              </a:rPr>
              <a:t> </a:t>
            </a:r>
            <a:endParaRPr lang="en-US" sz="2400" dirty="0" smtClean="0">
              <a:cs typeface="B Lotus" pitchFamily="2" charset="-78"/>
            </a:endParaRPr>
          </a:p>
          <a:p>
            <a:pPr algn="just" rtl="1">
              <a:buNone/>
            </a:pPr>
            <a:r>
              <a:rPr lang="fa-IR" sz="2400" b="1" dirty="0" smtClean="0">
                <a:cs typeface="B Lotus" pitchFamily="2" charset="-78"/>
              </a:rPr>
              <a:t>ماده 1: به شاغلین خدمات آموزشی –پژوهشی دانشگاه ها و موسسات آموزش عالی که طبق ماده 9 این آیین نامه به امر فعالیت های هفت گانه می پردازند ، عضو هیئت علمی موسسه گفته می شود . </a:t>
            </a:r>
          </a:p>
          <a:p>
            <a:pPr algn="just" rtl="1">
              <a:buNone/>
            </a:pPr>
            <a:r>
              <a:rPr lang="fa-IR" sz="2400" b="1" dirty="0" smtClean="0">
                <a:cs typeface="B Lotus" pitchFamily="2" charset="-78"/>
              </a:rPr>
              <a:t>ماده 2: عضو هیئت علمی تمام وقت جغرافیایی : فردی است که به طور تمام وقت کامل و 54 ساعت در هفته طبق برنامه تنظیمی موسسه در اختیار موسسه بوده و حق انجام کار انتفاعی تخصصی خارج از موسسه را  ندارند . </a:t>
            </a:r>
          </a:p>
          <a:p>
            <a:pPr algn="just" rtl="1">
              <a:buNone/>
            </a:pPr>
            <a:r>
              <a:rPr lang="fa-IR" sz="2400" b="1" dirty="0" smtClean="0">
                <a:cs typeface="B Lotus" pitchFamily="2" charset="-78"/>
              </a:rPr>
              <a:t>ماده 3: عضو هیئت علمی تمام وقت : (غیر تمام وقت جغرافیایی): فردی است که هفته ای چهل ساعت طبق برنامه تنظیمی موسسه خدمت می نماید . </a:t>
            </a:r>
          </a:p>
          <a:p>
            <a:pPr algn="just" rtl="1">
              <a:buNone/>
            </a:pPr>
            <a:endParaRPr lang="fa-IR" sz="2400" b="1" dirty="0" smtClean="0">
              <a:cs typeface="B Lotus" pitchFamily="2" charset="-78"/>
            </a:endParaRPr>
          </a:p>
          <a:p>
            <a:pPr algn="just" rtl="1">
              <a:buNone/>
            </a:pPr>
            <a:endParaRPr lang="fa-IR" sz="2400" b="1" dirty="0">
              <a:cs typeface="B Lotus" pitchFamily="2" charset="-78"/>
            </a:endParaRPr>
          </a:p>
          <a:p>
            <a:pPr algn="just" rtl="1">
              <a:buNone/>
            </a:pPr>
            <a:endParaRPr lang="fa-IR" sz="2400" b="1" dirty="0" smtClean="0">
              <a:cs typeface="B Lotus" pitchFamily="2" charset="-78"/>
            </a:endParaRPr>
          </a:p>
          <a:p>
            <a:pPr algn="just" rtl="1">
              <a:buNone/>
            </a:pPr>
            <a:endParaRPr lang="fa-IR" sz="2400" b="1" dirty="0">
              <a:cs typeface="B Lotus" pitchFamily="2" charset="-78"/>
            </a:endParaRPr>
          </a:p>
          <a:p>
            <a:pPr algn="just" rtl="1">
              <a:buNone/>
            </a:pPr>
            <a:endParaRPr lang="fa-IR" sz="2400" b="1" dirty="0" smtClean="0">
              <a:cs typeface="B Lotus" pitchFamily="2" charset="-78"/>
            </a:endParaRPr>
          </a:p>
          <a:p>
            <a:pPr algn="just" rtl="1">
              <a:buNone/>
            </a:pPr>
            <a:endParaRPr lang="fa-IR" sz="2400" b="1" dirty="0">
              <a:cs typeface="B Lotus" pitchFamily="2" charset="-78"/>
            </a:endParaRPr>
          </a:p>
          <a:p>
            <a:pPr algn="just" rtl="1">
              <a:buNone/>
            </a:pPr>
            <a:endParaRPr lang="fa-IR" sz="2400" b="1" dirty="0" smtClean="0">
              <a:cs typeface="B Lotus" pitchFamily="2" charset="-78"/>
            </a:endParaRPr>
          </a:p>
          <a:p>
            <a:pPr algn="just" rtl="1">
              <a:buNone/>
            </a:pPr>
            <a:endParaRPr lang="en-US" sz="2400" dirty="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50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50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50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50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88640"/>
            <a:ext cx="8229600" cy="740022"/>
          </a:xfrm>
        </p:spPr>
        <p:txBody>
          <a:bodyPr>
            <a:normAutofit fontScale="90000"/>
          </a:bodyPr>
          <a:lstStyle/>
          <a:p>
            <a:r>
              <a:rPr lang="ar-SA" dirty="0" smtClean="0">
                <a:solidFill>
                  <a:srgbClr val="FF0000"/>
                </a:solidFill>
                <a:cs typeface="B Lotus" pitchFamily="2" charset="-78"/>
              </a:rPr>
              <a:t>قسمت سوم: مرخصي بدون حقوق</a:t>
            </a:r>
            <a:endParaRPr lang="en-US" dirty="0">
              <a:solidFill>
                <a:srgbClr val="FF0000"/>
              </a:solidFill>
              <a:effectLst/>
              <a:cs typeface="B Lotus" pitchFamily="2" charset="-78"/>
            </a:endParaRPr>
          </a:p>
        </p:txBody>
      </p:sp>
      <p:sp>
        <p:nvSpPr>
          <p:cNvPr id="9" name="Content Placeholder 8"/>
          <p:cNvSpPr>
            <a:spLocks noGrp="1"/>
          </p:cNvSpPr>
          <p:nvPr>
            <p:ph idx="1"/>
          </p:nvPr>
        </p:nvSpPr>
        <p:spPr>
          <a:xfrm>
            <a:off x="571472" y="1124744"/>
            <a:ext cx="8229600" cy="5184576"/>
          </a:xfrm>
        </p:spPr>
        <p:txBody>
          <a:bodyPr>
            <a:normAutofit/>
          </a:bodyPr>
          <a:lstStyle/>
          <a:p>
            <a:pPr algn="just" rtl="1">
              <a:buNone/>
            </a:pPr>
            <a:r>
              <a:rPr lang="ar-SA" sz="2400" b="1" dirty="0" smtClean="0">
                <a:cs typeface="B Lotus" pitchFamily="2" charset="-78"/>
              </a:rPr>
              <a:t>ماده 99-</a:t>
            </a:r>
            <a:r>
              <a:rPr lang="ar-SA" sz="2400" dirty="0" smtClean="0">
                <a:cs typeface="B Lotus" pitchFamily="2" charset="-78"/>
              </a:rPr>
              <a:t> عضو هيئت علمي </a:t>
            </a:r>
            <a:r>
              <a:rPr lang="fa-IR" sz="2400" dirty="0" smtClean="0">
                <a:solidFill>
                  <a:srgbClr val="FF0000"/>
                </a:solidFill>
                <a:cs typeface="B Lotus" pitchFamily="2" charset="-78"/>
              </a:rPr>
              <a:t>در صورت موافقت مؤسسه </a:t>
            </a:r>
            <a:r>
              <a:rPr lang="ar-SA" sz="2400" dirty="0" smtClean="0">
                <a:cs typeface="B Lotus" pitchFamily="2" charset="-78"/>
              </a:rPr>
              <a:t>در طول مدت خدمت خود مي تواند حداكثر سه سال از مرخصي بدون </a:t>
            </a:r>
            <a:r>
              <a:rPr lang="fa-IR" sz="2400" dirty="0" smtClean="0">
                <a:cs typeface="B Lotus" pitchFamily="2" charset="-78"/>
              </a:rPr>
              <a:t>به شرط نداشتن ذخیره مرخصی استحقاقی </a:t>
            </a:r>
            <a:r>
              <a:rPr lang="ar-SA" sz="2400" dirty="0" smtClean="0">
                <a:cs typeface="B Lotus" pitchFamily="2" charset="-78"/>
              </a:rPr>
              <a:t>فقط در موارد زير استفاده نمايد. مشروط به اينكه در سازمان ديگري، شغلي موظف، نداشته باشد. </a:t>
            </a:r>
            <a:endParaRPr lang="fa-IR" sz="2400" dirty="0" smtClean="0">
              <a:cs typeface="B Lotus" pitchFamily="2" charset="-78"/>
            </a:endParaRPr>
          </a:p>
          <a:p>
            <a:pPr algn="just" rtl="1">
              <a:buNone/>
            </a:pPr>
            <a:r>
              <a:rPr lang="fa-IR" sz="2400" dirty="0" smtClean="0">
                <a:cs typeface="B Lotus" pitchFamily="2" charset="-78"/>
              </a:rPr>
              <a:t>الف : پس از چهار ماه مرخصی استعلاجی سالانه به سبب ادامه همان بیماری و یا ابتلا به بیماری دیگر ، قادر به خدمت نباشند و بیماری او هم صعب العلاج تشخیص داده نشود . </a:t>
            </a:r>
          </a:p>
          <a:p>
            <a:pPr algn="just" rtl="1">
              <a:buNone/>
            </a:pPr>
            <a:r>
              <a:rPr lang="fa-IR" sz="2400" dirty="0" smtClean="0">
                <a:cs typeface="B Lotus" pitchFamily="2" charset="-78"/>
              </a:rPr>
              <a:t>ب : به تشخیص موسسه احتیاج به استفاده از مرخصی بدون حقوق مسلم باشد.</a:t>
            </a:r>
          </a:p>
          <a:p>
            <a:pPr algn="just" rtl="1">
              <a:buNone/>
            </a:pPr>
            <a:r>
              <a:rPr lang="fa-IR" sz="2400" dirty="0" smtClean="0">
                <a:cs typeface="B Lotus" pitchFamily="2" charset="-78"/>
              </a:rPr>
              <a:t>ج : موافقت با مرخصی بدون حقوق اعضای هیئت علمی پیمانی در مدت قرارداد بلامانع می باشد و تمدید آن منوط به تمدید قرارداد خواهد بود . </a:t>
            </a:r>
            <a:endParaRPr lang="en-US" sz="2400" dirty="0" smtClean="0">
              <a:cs typeface="B Lotus" pitchFamily="2" charset="-78"/>
            </a:endParaRPr>
          </a:p>
          <a:p>
            <a:pPr algn="just"/>
            <a:endParaRPr lang="fa-IR" sz="2400" dirty="0">
              <a:cs typeface="B Lotus" pitchFamily="2" charset="-78"/>
            </a:endParaRPr>
          </a:p>
        </p:txBody>
      </p:sp>
    </p:spTree>
    <p:extLst>
      <p:ext uri="{BB962C8B-B14F-4D97-AF65-F5344CB8AC3E}">
        <p14:creationId xmlns:p14="http://schemas.microsoft.com/office/powerpoint/2010/main" val="23299246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pPr algn="just" rtl="1">
              <a:buNone/>
            </a:pPr>
            <a:r>
              <a:rPr lang="ar-SA" dirty="0">
                <a:cs typeface="B Lotus" pitchFamily="2" charset="-78"/>
              </a:rPr>
              <a:t>د) براي ادامه تحصيل مرتبط با رشته تخصصي حداكثر 5سال و </a:t>
            </a:r>
            <a:r>
              <a:rPr lang="ar-SA" dirty="0">
                <a:solidFill>
                  <a:srgbClr val="FF0000"/>
                </a:solidFill>
                <a:cs typeface="B Lotus" pitchFamily="2" charset="-78"/>
              </a:rPr>
              <a:t>حسب تأييد موسسه تا دو سال ديگر قابل تمديد خواهد بود. </a:t>
            </a:r>
            <a:endParaRPr lang="en-US" dirty="0">
              <a:solidFill>
                <a:srgbClr val="FF0000"/>
              </a:solidFill>
              <a:cs typeface="B Lotus" pitchFamily="2" charset="-78"/>
            </a:endParaRPr>
          </a:p>
          <a:p>
            <a:pPr algn="just" rtl="1">
              <a:buNone/>
            </a:pPr>
            <a:r>
              <a:rPr lang="ar-SA" dirty="0">
                <a:solidFill>
                  <a:srgbClr val="FF0000"/>
                </a:solidFill>
                <a:cs typeface="B Lotus" pitchFamily="2" charset="-78"/>
              </a:rPr>
              <a:t>تبصره2: اعضاي هيأت علمي مشمول تعهدات قانوني در صورت ضرورت با پيشنهاد معاونت آموزشي و موافقت رييس مؤسسه مجاز خواهند بود در طول مدت تعهد از حداكثر 6 ماه مرخصي بدون حقوق استفاده نمايند. بديهي است به همان نسبت به طول مدت باقيمانده تعهدات اضافه مي شود. </a:t>
            </a:r>
            <a:endParaRPr lang="fa-IR" dirty="0">
              <a:solidFill>
                <a:srgbClr val="FF0000"/>
              </a:solidFill>
              <a:cs typeface="B Lotus" pitchFamily="2" charset="-78"/>
            </a:endParaRPr>
          </a:p>
          <a:p>
            <a:pPr algn="just" rtl="1">
              <a:buNone/>
            </a:pPr>
            <a:r>
              <a:rPr lang="fa-IR" dirty="0" smtClean="0">
                <a:cs typeface="B Lotus" pitchFamily="2" charset="-78"/>
              </a:rPr>
              <a:t>ماده 101 : احتساب مدت مرخصی بدون حقوق از لحاظ بازنشستگی و سوابق خدمت برابر مقررات صندوق بازنشستگی کشوری خواهد بود .</a:t>
            </a:r>
          </a:p>
          <a:p>
            <a:pPr marL="0" indent="0" algn="r" rtl="1">
              <a:buNone/>
            </a:pPr>
            <a:r>
              <a:rPr lang="fa-IR" dirty="0" smtClean="0">
                <a:cs typeface="B Lotus" pitchFamily="2" charset="-78"/>
              </a:rPr>
              <a:t>ماده 102: حفظ پست سازمانی در ایام مرخصی بدون حقوق بیشتر از شش ماه الزامی نمی باشند. </a:t>
            </a:r>
            <a:endParaRPr lang="fa-IR" dirty="0">
              <a:cs typeface="B Lotus" pitchFamily="2" charset="-78"/>
            </a:endParaRPr>
          </a:p>
        </p:txBody>
      </p:sp>
    </p:spTree>
    <p:extLst>
      <p:ext uri="{BB962C8B-B14F-4D97-AF65-F5344CB8AC3E}">
        <p14:creationId xmlns:p14="http://schemas.microsoft.com/office/powerpoint/2010/main" val="2291247247"/>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Lotus" pitchFamily="2" charset="-78"/>
              </a:rPr>
              <a:t>مأموریت ها </a:t>
            </a:r>
            <a:endParaRPr lang="fa-IR" dirty="0">
              <a:solidFill>
                <a:srgbClr val="FF0000"/>
              </a:solidFill>
              <a:cs typeface="B Lotus" pitchFamily="2" charset="-78"/>
            </a:endParaRPr>
          </a:p>
        </p:txBody>
      </p:sp>
      <p:sp>
        <p:nvSpPr>
          <p:cNvPr id="3" name="Content Placeholder 2"/>
          <p:cNvSpPr>
            <a:spLocks noGrp="1"/>
          </p:cNvSpPr>
          <p:nvPr>
            <p:ph idx="1"/>
          </p:nvPr>
        </p:nvSpPr>
        <p:spPr/>
        <p:txBody>
          <a:bodyPr>
            <a:normAutofit fontScale="85000" lnSpcReduction="10000"/>
          </a:bodyPr>
          <a:lstStyle/>
          <a:p>
            <a:pPr algn="just" rtl="1"/>
            <a:r>
              <a:rPr lang="fa-IR" sz="4400" dirty="0" smtClean="0">
                <a:cs typeface="B Lotus" pitchFamily="2" charset="-78"/>
              </a:rPr>
              <a:t>ماده 25: موسسه مکلف است به منظور بالا بردن کفایت علمی و تخصصی اعضای هیئت علمی و همچنین تبادل نتایج فعالیت های علمی و پژوهشی ، شرایط لازم را برای شرکت آنها در کنفرانس ها ، سمینارها ، کنگره ها فراهم سازد . </a:t>
            </a:r>
          </a:p>
          <a:p>
            <a:pPr algn="just" rtl="1"/>
            <a:r>
              <a:rPr lang="fa-IR" sz="4400" dirty="0" smtClean="0">
                <a:cs typeface="B Lotus" pitchFamily="2" charset="-78"/>
              </a:rPr>
              <a:t>تبصره 1: ارائه گزارش پیشرفت تحصیلی هر شش ماه یک بار جهت استفاده کنندگان از مأموریت آموزشی دوره دکتری تخصصی الزامی است .</a:t>
            </a:r>
            <a:endParaRPr lang="fa-IR" sz="4400" dirty="0">
              <a:cs typeface="B Lotus" pitchFamily="2" charset="-78"/>
            </a:endParaRPr>
          </a:p>
        </p:txBody>
      </p:sp>
    </p:spTree>
    <p:extLst>
      <p:ext uri="{BB962C8B-B14F-4D97-AF65-F5344CB8AC3E}">
        <p14:creationId xmlns:p14="http://schemas.microsoft.com/office/powerpoint/2010/main" val="1816932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algn="r" rtl="1"/>
            <a:r>
              <a:rPr lang="fa-IR" dirty="0" smtClean="0">
                <a:cs typeface="B Lotus" pitchFamily="2" charset="-78"/>
              </a:rPr>
              <a:t>تبصره 2: اعضای هیئت علمی در مدت استفاده از بورس های کوتاه مدت و یا مأموریت آموزشی در داخل یا خارج از کشور از کلیه حقوق و مزایای مندرج در حکم کارگزینی استفاده خواهند نمود و پرداخت فوق العاده های مدیریت ، محرومیت از مطب و تمام وقتی در این ایام مقدور نمی باشد. </a:t>
            </a:r>
          </a:p>
          <a:p>
            <a:pPr algn="r" rtl="1"/>
            <a:r>
              <a:rPr lang="fa-IR" dirty="0" smtClean="0">
                <a:cs typeface="B Lotus" pitchFamily="2" charset="-78"/>
              </a:rPr>
              <a:t>تبصره 3: پرداخت هزینه ثبت نام و شهریه دانشگاهی در صورت موافقت هیئت رئیسه موسسه بلامانع است . </a:t>
            </a:r>
          </a:p>
          <a:p>
            <a:pPr algn="r" rtl="1"/>
            <a:r>
              <a:rPr lang="fa-IR" dirty="0" smtClean="0">
                <a:cs typeface="B Lotus" pitchFamily="2" charset="-78"/>
              </a:rPr>
              <a:t>تبصره 4: حقوق و مزایای اعضای هیئت علمی که از بورس های کوتاه مدت یا مأموریت آموزشی داخل کشور استفاده می نمایند بر اساس ضوابط موسسه مقصد ، توسط موسسه مبدا پرداخت خواهد شد . </a:t>
            </a:r>
            <a:endParaRPr lang="fa-IR" dirty="0">
              <a:cs typeface="B Lotus" pitchFamily="2" charset="-78"/>
            </a:endParaRPr>
          </a:p>
        </p:txBody>
      </p:sp>
    </p:spTree>
    <p:extLst>
      <p:ext uri="{BB962C8B-B14F-4D97-AF65-F5344CB8AC3E}">
        <p14:creationId xmlns:p14="http://schemas.microsoft.com/office/powerpoint/2010/main" val="2897685882"/>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pPr algn="r" rtl="1"/>
            <a:r>
              <a:rPr lang="fa-IR" dirty="0" smtClean="0">
                <a:cs typeface="B Lotus" pitchFamily="2" charset="-78"/>
              </a:rPr>
              <a:t>در مدت استفاده از مأموریت آموزشی فوق العاده جذب مطابق با جذب محل تحصیل در نظر گرفته خواهد شد . </a:t>
            </a:r>
          </a:p>
          <a:p>
            <a:pPr algn="r" rtl="1"/>
            <a:r>
              <a:rPr lang="fa-IR" dirty="0" smtClean="0">
                <a:cs typeface="B Lotus" pitchFamily="2" charset="-78"/>
              </a:rPr>
              <a:t>تبصره 2 ماده 27: موسسه در فواصل معین در مورد پیشرفت علمی اعضای هیئت علمی که به بورس اعزام می شوند از دانشگاه ها و موسسات علمی محل مطالعه اطلاعات لازم را کسب خواهد نمود و در صورتی که بر مبنای گزارش های واصله معلوم شود که عضو قادر به پیشرفت در رشته مورد مطالعه نیست با تصویب رئیس موسسه حکم مأموریت لغو خواهد شد .</a:t>
            </a:r>
          </a:p>
          <a:p>
            <a:pPr algn="r" rtl="1"/>
            <a:r>
              <a:rPr lang="fa-IR" dirty="0" smtClean="0">
                <a:cs typeface="B Lotus" pitchFamily="2" charset="-78"/>
              </a:rPr>
              <a:t>تبصره 3: مدت بورسیه یا مأموریت آموزشی تا دو بار و هر بار تا شش ماه با تصویب شورای بورس یا شورای آموزشی موسسه قابل تمدید است . </a:t>
            </a:r>
            <a:endParaRPr lang="fa-IR" dirty="0">
              <a:cs typeface="B Lotus" pitchFamily="2" charset="-78"/>
            </a:endParaRPr>
          </a:p>
        </p:txBody>
      </p:sp>
    </p:spTree>
    <p:extLst>
      <p:ext uri="{BB962C8B-B14F-4D97-AF65-F5344CB8AC3E}">
        <p14:creationId xmlns:p14="http://schemas.microsoft.com/office/powerpoint/2010/main" val="6842222"/>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10000"/>
          </a:bodyPr>
          <a:lstStyle/>
          <a:p>
            <a:pPr algn="r" rtl="1"/>
            <a:r>
              <a:rPr lang="fa-IR" dirty="0" smtClean="0">
                <a:cs typeface="B Lotus" pitchFamily="2" charset="-78"/>
              </a:rPr>
              <a:t>ماده 29 : اعضایی که از بورس تحصیلی یا مأموریت آموزشی استفاده می کنند باید متعهد شوند که در پایان مدت مطالعات به موسسه مراجعه و حداقل معادل دو برابر مدت استفاده از بورس یا مأموریت آموزشی برای موسسه خدمت نمایند و بدین منظور باید تضمین های مورد قبول موسسه را بسپارند.</a:t>
            </a:r>
          </a:p>
          <a:p>
            <a:pPr algn="r" rtl="1"/>
            <a:r>
              <a:rPr lang="fa-IR" dirty="0" smtClean="0">
                <a:cs typeface="B Lotus" pitchFamily="2" charset="-78"/>
              </a:rPr>
              <a:t>تبصره 1: اعطای تسهیلات مأموریت آموزشی یا بورس منوط با باقی ماندن سنوات خدمت هیئت علمی حداقل به میزان دو برابر مدت استفاده از بورسیه یا مأموریت آموزشی ، پیش از بازنشستگی خواهد بود .</a:t>
            </a:r>
          </a:p>
          <a:p>
            <a:pPr algn="r" rtl="1"/>
            <a:r>
              <a:rPr lang="fa-IR" dirty="0" smtClean="0">
                <a:solidFill>
                  <a:srgbClr val="FF0000"/>
                </a:solidFill>
                <a:cs typeface="B Lotus" pitchFamily="2" charset="-78"/>
              </a:rPr>
              <a:t>ماده 35 مهم : به عضو هیئت علمی هنگام استفاده از فرصت مطالعاتی یا مأموریت آموزشی یا بورس ، مرخصی استحقاقی تعلق نمی گیرد و همچنین پس از برگشت از دوره مربوطه تا اتمام تعهدات نمی تواند از مرخصی بدون حقوق استفاده نمایند. </a:t>
            </a:r>
            <a:endParaRPr lang="fa-IR" dirty="0">
              <a:solidFill>
                <a:srgbClr val="FF0000"/>
              </a:solidFill>
              <a:cs typeface="B Lotus" pitchFamily="2" charset="-78"/>
            </a:endParaRPr>
          </a:p>
        </p:txBody>
      </p:sp>
    </p:spTree>
    <p:extLst>
      <p:ext uri="{BB962C8B-B14F-4D97-AF65-F5344CB8AC3E}">
        <p14:creationId xmlns:p14="http://schemas.microsoft.com/office/powerpoint/2010/main" val="1883031154"/>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8"/>
            <a:ext cx="8229600" cy="4104456"/>
          </a:xfrm>
        </p:spPr>
        <p:txBody>
          <a:bodyPr/>
          <a:lstStyle/>
          <a:p>
            <a:pPr algn="just" rtl="1"/>
            <a:r>
              <a:rPr lang="fa-IR" dirty="0" smtClean="0">
                <a:cs typeface="B Lotus" pitchFamily="2" charset="-78"/>
              </a:rPr>
              <a:t>ماده 36: انصراف از بورس ، فرصت مطالعاتی یا مأموریت آموزشی پس از آنکه بخشی از آن انجام گرفته باشد به عنوان یک بار استفاده برای عضو هیئت علمی محسوب می شود و باید دلایل انصراف نیز ارائه گردد و در صورت عدم تأیید موسسه ، مجموعه هزینه های تحمیل شده به موسسه ، توسط عضو هیئت علمی باید مسترد گردد . </a:t>
            </a:r>
            <a:endParaRPr lang="fa-IR" dirty="0">
              <a:cs typeface="B Lotus" pitchFamily="2" charset="-78"/>
            </a:endParaRPr>
          </a:p>
        </p:txBody>
      </p:sp>
    </p:spTree>
    <p:extLst>
      <p:ext uri="{BB962C8B-B14F-4D97-AF65-F5344CB8AC3E}">
        <p14:creationId xmlns:p14="http://schemas.microsoft.com/office/powerpoint/2010/main" val="1588514540"/>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pPr rtl="1"/>
            <a:r>
              <a:rPr lang="fa-IR" sz="3600" dirty="0" smtClean="0">
                <a:solidFill>
                  <a:srgbClr val="FF0000"/>
                </a:solidFill>
                <a:cs typeface="B Lotus" pitchFamily="2" charset="-78"/>
              </a:rPr>
              <a:t>فرصت هاي مطالعاتي</a:t>
            </a:r>
            <a:endParaRPr lang="en-US" sz="3600" dirty="0">
              <a:solidFill>
                <a:srgbClr val="FF0000"/>
              </a:solidFill>
              <a:cs typeface="B Lotus" pitchFamily="2" charset="-78"/>
            </a:endParaRPr>
          </a:p>
        </p:txBody>
      </p:sp>
      <p:sp>
        <p:nvSpPr>
          <p:cNvPr id="5" name="Content Placeholder 4"/>
          <p:cNvSpPr>
            <a:spLocks noGrp="1"/>
          </p:cNvSpPr>
          <p:nvPr>
            <p:ph idx="1"/>
          </p:nvPr>
        </p:nvSpPr>
        <p:spPr>
          <a:xfrm>
            <a:off x="457200" y="1219200"/>
            <a:ext cx="8229600" cy="4906963"/>
          </a:xfrm>
        </p:spPr>
        <p:txBody>
          <a:bodyPr>
            <a:normAutofit/>
          </a:bodyPr>
          <a:lstStyle/>
          <a:p>
            <a:pPr algn="r" rtl="1"/>
            <a:endParaRPr lang="fa-IR" sz="1800" b="1" dirty="0" smtClean="0">
              <a:cs typeface="B Titr" pitchFamily="2" charset="-78"/>
            </a:endParaRPr>
          </a:p>
          <a:p>
            <a:pPr algn="r" rtl="1"/>
            <a:r>
              <a:rPr lang="ar-SA" sz="2400" b="1" dirty="0" smtClean="0">
                <a:cs typeface="B Titr" pitchFamily="2" charset="-78"/>
              </a:rPr>
              <a:t>ماده 37-</a:t>
            </a:r>
            <a:r>
              <a:rPr lang="ar-SA" sz="2400" dirty="0" smtClean="0">
                <a:cs typeface="B Titr" pitchFamily="2" charset="-78"/>
              </a:rPr>
              <a:t> </a:t>
            </a:r>
            <a:r>
              <a:rPr lang="ar-SA" sz="2400" dirty="0" smtClean="0">
                <a:cs typeface="B Lotus" pitchFamily="2" charset="-78"/>
              </a:rPr>
              <a:t>اعضاي هيات علمي در صورت موافقت موسسه مي توانند از فرصت هاي مطالعاتي در هر نوبت حداقل 3 ماه و حد اكثر يكسال با اخذ تعهد مورد قبول موسسه و رعايت ساير مقررات استفاده نمايند. </a:t>
            </a:r>
            <a:endParaRPr lang="en-US" sz="2400" dirty="0" smtClean="0">
              <a:cs typeface="B Lotus" pitchFamily="2" charset="-78"/>
            </a:endParaRPr>
          </a:p>
          <a:p>
            <a:pPr algn="r" rtl="1"/>
            <a:r>
              <a:rPr lang="ar-SA" sz="2400" dirty="0" smtClean="0">
                <a:cs typeface="B Titr" pitchFamily="2" charset="-78"/>
              </a:rPr>
              <a:t>تبصره: </a:t>
            </a:r>
            <a:r>
              <a:rPr lang="ar-SA" sz="2400" dirty="0">
                <a:cs typeface="B Lotus" pitchFamily="2" charset="-78"/>
              </a:rPr>
              <a:t>استفاده از فرصت مطالعاتي  برای عضو هيات علمي تمام وقت جغرافيايي به طور يكجا يا متناوب به ازاي حداقل 4 سال يك بار براي خارج از كشور و هر 3 سال يك بار براي داخل كشور و براي اعضاي تمام وقت حداقل هر 6 سال يكبار براي خارج از كشور و هر 4 سال يكبار براي داخل كشور امكان پذير مي باشد. اعضاي هيات علمي نيمه وقت نمي توانند از فرصت مطالعاتي استفاده نمايند . </a:t>
            </a:r>
            <a:endParaRPr lang="en-US" sz="2400" dirty="0">
              <a:cs typeface="B Lotus" pitchFamily="2" charset="-78"/>
            </a:endParaRPr>
          </a:p>
          <a:p>
            <a:pPr algn="r" rtl="1">
              <a:buNone/>
            </a:pPr>
            <a:endParaRPr lang="en-US" sz="1800" dirty="0">
              <a:cs typeface="B Lotus" pitchFamily="2" charset="-78"/>
            </a:endParaRPr>
          </a:p>
        </p:txBody>
      </p:sp>
    </p:spTree>
    <p:extLst>
      <p:ext uri="{BB962C8B-B14F-4D97-AF65-F5344CB8AC3E}">
        <p14:creationId xmlns:p14="http://schemas.microsoft.com/office/powerpoint/2010/main" val="8838339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33400"/>
            <a:ext cx="8229600" cy="5592763"/>
          </a:xfrm>
        </p:spPr>
        <p:txBody>
          <a:bodyPr>
            <a:normAutofit/>
          </a:bodyPr>
          <a:lstStyle/>
          <a:p>
            <a:pPr algn="just" rtl="1">
              <a:buNone/>
            </a:pPr>
            <a:endParaRPr lang="fa-IR" sz="1800" dirty="0" smtClean="0">
              <a:cs typeface="B Titr" pitchFamily="2" charset="-78"/>
            </a:endParaRPr>
          </a:p>
          <a:p>
            <a:pPr algn="just" rtl="1">
              <a:buNone/>
            </a:pPr>
            <a:r>
              <a:rPr lang="ar-SA" sz="2800" dirty="0" smtClean="0">
                <a:cs typeface="B Titr" pitchFamily="2" charset="-78"/>
              </a:rPr>
              <a:t>ماده </a:t>
            </a:r>
            <a:r>
              <a:rPr lang="ar-SA" sz="2800" dirty="0">
                <a:cs typeface="B Titr" pitchFamily="2" charset="-78"/>
              </a:rPr>
              <a:t>39 – </a:t>
            </a:r>
            <a:r>
              <a:rPr lang="ar-SA" sz="2800" dirty="0">
                <a:cs typeface="B Lotus" pitchFamily="2" charset="-78"/>
              </a:rPr>
              <a:t>اولویت بندی و محاسبه امتیاز اعضای هیئت علمی جهت استفاده از فرصتهای مطالعاتی بصورت زیر است : </a:t>
            </a:r>
            <a:endParaRPr lang="en-US" sz="2800" dirty="0">
              <a:cs typeface="B Lotus" pitchFamily="2" charset="-78"/>
            </a:endParaRPr>
          </a:p>
          <a:p>
            <a:pPr algn="just" rtl="1">
              <a:buNone/>
            </a:pPr>
            <a:r>
              <a:rPr lang="ar-SA" sz="1800" dirty="0" smtClean="0">
                <a:cs typeface="B Lotus" pitchFamily="2" charset="-78"/>
              </a:rPr>
              <a:t>الف) </a:t>
            </a:r>
            <a:r>
              <a:rPr lang="ar-SA" sz="1800" dirty="0">
                <a:cs typeface="B Lotus" pitchFamily="2" charset="-78"/>
              </a:rPr>
              <a:t>ارتباط فرصت مطالعاتي با فعاليت هاي پژوهشي داوطلب در جهت رفع نياز هاي </a:t>
            </a:r>
            <a:r>
              <a:rPr lang="ar-SA" sz="1800" dirty="0" smtClean="0">
                <a:cs typeface="B Lotus" pitchFamily="2" charset="-78"/>
              </a:rPr>
              <a:t>كشور</a:t>
            </a:r>
            <a:r>
              <a:rPr lang="fa-IR" sz="1800" dirty="0" smtClean="0">
                <a:cs typeface="B Lotus" pitchFamily="2" charset="-78"/>
              </a:rPr>
              <a:t>      (</a:t>
            </a:r>
            <a:r>
              <a:rPr lang="ar-SA" sz="1800" dirty="0" smtClean="0">
                <a:cs typeface="B Lotus" pitchFamily="2" charset="-78"/>
              </a:rPr>
              <a:t>حداكثر </a:t>
            </a:r>
            <a:r>
              <a:rPr lang="ar-SA" sz="1800" dirty="0">
                <a:cs typeface="B Lotus" pitchFamily="2" charset="-78"/>
              </a:rPr>
              <a:t>15 امتياز)</a:t>
            </a:r>
            <a:endParaRPr lang="en-US" sz="1800" dirty="0">
              <a:cs typeface="B Lotus" pitchFamily="2" charset="-78"/>
            </a:endParaRPr>
          </a:p>
          <a:p>
            <a:pPr algn="just" rtl="1">
              <a:buNone/>
            </a:pPr>
            <a:r>
              <a:rPr lang="ar-SA" sz="1800" dirty="0" smtClean="0">
                <a:cs typeface="B Lotus" pitchFamily="2" charset="-78"/>
              </a:rPr>
              <a:t>ب) </a:t>
            </a:r>
            <a:r>
              <a:rPr lang="ar-SA" sz="1800" dirty="0">
                <a:cs typeface="B Lotus" pitchFamily="2" charset="-78"/>
              </a:rPr>
              <a:t>ارتباط فرصت مطالعاتي با پيشبرد برنامه هاي آموزشي و پژوهشي مؤسسه متبوع    </a:t>
            </a:r>
            <a:r>
              <a:rPr lang="fa-IR" sz="1800" dirty="0" smtClean="0">
                <a:cs typeface="B Lotus" pitchFamily="2" charset="-78"/>
              </a:rPr>
              <a:t>           </a:t>
            </a:r>
            <a:r>
              <a:rPr lang="ar-SA" sz="1800" dirty="0" smtClean="0">
                <a:cs typeface="B Lotus" pitchFamily="2" charset="-78"/>
              </a:rPr>
              <a:t>(حداكثر 15 امتياز)</a:t>
            </a:r>
            <a:endParaRPr lang="en-US" sz="1800" dirty="0" smtClean="0">
              <a:cs typeface="B Lotus" pitchFamily="2" charset="-78"/>
            </a:endParaRPr>
          </a:p>
          <a:p>
            <a:pPr algn="just" rtl="1">
              <a:buNone/>
            </a:pPr>
            <a:r>
              <a:rPr lang="ar-SA" sz="1800" dirty="0" smtClean="0">
                <a:cs typeface="B Lotus" pitchFamily="2" charset="-78"/>
              </a:rPr>
              <a:t>ج </a:t>
            </a:r>
            <a:r>
              <a:rPr lang="ar-SA" sz="1800" dirty="0">
                <a:cs typeface="B Lotus" pitchFamily="2" charset="-78"/>
              </a:rPr>
              <a:t>) ميزان مشاركت عضو هيأت علمي در فعاليت هاي آموزشي، پژوهشي، خدماتي و اجرا به </a:t>
            </a:r>
            <a:r>
              <a:rPr lang="ar-SA" sz="1800" dirty="0" smtClean="0">
                <a:cs typeface="B Lotus" pitchFamily="2" charset="-78"/>
              </a:rPr>
              <a:t>تشخيص</a:t>
            </a:r>
            <a:r>
              <a:rPr lang="fa-IR" sz="1800" dirty="0" smtClean="0">
                <a:cs typeface="B Lotus" pitchFamily="2" charset="-78"/>
              </a:rPr>
              <a:t> </a:t>
            </a:r>
            <a:r>
              <a:rPr lang="ar-SA" sz="1800" dirty="0" smtClean="0">
                <a:cs typeface="B Lotus" pitchFamily="2" charset="-78"/>
              </a:rPr>
              <a:t>مؤسسه </a:t>
            </a:r>
            <a:r>
              <a:rPr lang="ar-SA" sz="1800" dirty="0">
                <a:cs typeface="B Lotus" pitchFamily="2" charset="-78"/>
              </a:rPr>
              <a:t>و بر اساس آيين نامه ارتقا هر كدام حداكثر 10 </a:t>
            </a:r>
            <a:r>
              <a:rPr lang="ar-SA" sz="1800" dirty="0" smtClean="0">
                <a:cs typeface="B Lotus" pitchFamily="2" charset="-78"/>
              </a:rPr>
              <a:t>امتياز</a:t>
            </a:r>
            <a:r>
              <a:rPr lang="fa-IR" sz="1800" dirty="0" smtClean="0">
                <a:cs typeface="B Lotus" pitchFamily="2" charset="-78"/>
              </a:rPr>
              <a:t>                                                </a:t>
            </a:r>
            <a:r>
              <a:rPr lang="ar-SA" sz="1800" dirty="0" smtClean="0">
                <a:cs typeface="B Lotus" pitchFamily="2" charset="-78"/>
              </a:rPr>
              <a:t>(</a:t>
            </a:r>
            <a:r>
              <a:rPr lang="ar-SA" sz="1800" dirty="0">
                <a:cs typeface="B Lotus" pitchFamily="2" charset="-78"/>
              </a:rPr>
              <a:t>جمعاً حداكثر 30 امتياز) </a:t>
            </a:r>
            <a:endParaRPr lang="en-US" sz="1800" dirty="0">
              <a:cs typeface="B Lotus" pitchFamily="2" charset="-78"/>
            </a:endParaRPr>
          </a:p>
          <a:p>
            <a:pPr algn="just" rtl="1">
              <a:buNone/>
            </a:pPr>
            <a:r>
              <a:rPr lang="ar-SA" sz="1800" dirty="0" smtClean="0">
                <a:cs typeface="B Lotus" pitchFamily="2" charset="-78"/>
              </a:rPr>
              <a:t>د) </a:t>
            </a:r>
            <a:r>
              <a:rPr lang="ar-SA" sz="1800" dirty="0">
                <a:cs typeface="B Lotus" pitchFamily="2" charset="-78"/>
              </a:rPr>
              <a:t>خدمت در مناطق محروم مؤسسه به ازاي هر سال تحصيلي 10 امتياز </a:t>
            </a:r>
            <a:r>
              <a:rPr lang="fa-IR" sz="1800" dirty="0" smtClean="0">
                <a:cs typeface="B Lotus" pitchFamily="2" charset="-78"/>
              </a:rPr>
              <a:t>                                </a:t>
            </a:r>
            <a:r>
              <a:rPr lang="ar-SA" sz="1800" dirty="0" smtClean="0">
                <a:cs typeface="B Lotus" pitchFamily="2" charset="-78"/>
              </a:rPr>
              <a:t>(</a:t>
            </a:r>
            <a:r>
              <a:rPr lang="ar-SA" sz="1800" dirty="0">
                <a:cs typeface="B Lotus" pitchFamily="2" charset="-78"/>
              </a:rPr>
              <a:t>حداكثر 30 امتياز)</a:t>
            </a:r>
            <a:endParaRPr lang="en-US" sz="1800" dirty="0">
              <a:cs typeface="B Lotus" pitchFamily="2" charset="-78"/>
            </a:endParaRPr>
          </a:p>
          <a:p>
            <a:pPr algn="just" rtl="1">
              <a:buNone/>
            </a:pPr>
            <a:r>
              <a:rPr lang="ar-SA" sz="1800" dirty="0">
                <a:cs typeface="B Lotus" pitchFamily="2" charset="-78"/>
              </a:rPr>
              <a:t>ه ) خدمت در مراكز تحقيقاتي صنعتي توليدي و خدماتي در مناطق محروم كشور به صورت ماموريت به ازاي هر سال كامل 5 امتياز، كسر سال به تناسب ماه محاسبه مي </a:t>
            </a:r>
            <a:r>
              <a:rPr lang="ar-SA" sz="1800" dirty="0" smtClean="0">
                <a:cs typeface="B Lotus" pitchFamily="2" charset="-78"/>
              </a:rPr>
              <a:t>شود</a:t>
            </a:r>
            <a:r>
              <a:rPr lang="fa-IR" sz="1800" dirty="0" smtClean="0">
                <a:cs typeface="B Lotus" pitchFamily="2" charset="-78"/>
              </a:rPr>
              <a:t>                                       </a:t>
            </a:r>
            <a:r>
              <a:rPr lang="ar-SA" sz="1800" dirty="0" smtClean="0">
                <a:cs typeface="B Lotus" pitchFamily="2" charset="-78"/>
              </a:rPr>
              <a:t>(</a:t>
            </a:r>
            <a:r>
              <a:rPr lang="ar-SA" sz="1800" dirty="0">
                <a:cs typeface="B Lotus" pitchFamily="2" charset="-78"/>
              </a:rPr>
              <a:t>حداكثر 20 امتياز ) </a:t>
            </a:r>
            <a:endParaRPr lang="en-US" sz="1800" dirty="0">
              <a:cs typeface="B Lotus" pitchFamily="2" charset="-78"/>
            </a:endParaRPr>
          </a:p>
          <a:p>
            <a:pPr algn="just" rtl="1">
              <a:buNone/>
            </a:pPr>
            <a:r>
              <a:rPr lang="ar-SA" sz="1800" dirty="0">
                <a:cs typeface="B Lotus" pitchFamily="2" charset="-78"/>
              </a:rPr>
              <a:t>و ) در تمام بند هاي فوق براي اعضاي هيات علمي تمام وقت جغرافيايي ضريب يك و دو دهم لحاظ گردد. </a:t>
            </a:r>
            <a:endParaRPr lang="en-US" sz="1800" dirty="0">
              <a:cs typeface="B Lotus" pitchFamily="2" charset="-78"/>
            </a:endParaRPr>
          </a:p>
          <a:p>
            <a:pPr algn="just" rtl="1">
              <a:buNone/>
            </a:pPr>
            <a:r>
              <a:rPr lang="ar-SA" sz="1800" dirty="0">
                <a:cs typeface="B Lotus" pitchFamily="2" charset="-78"/>
              </a:rPr>
              <a:t>ز ) در هر سال حداكثر 10 % اعضاء هيات علمي مؤسسه مي توانند از فرصت هاي مطالعاتي استفاده نمايند.</a:t>
            </a:r>
            <a:endParaRPr lang="en-US" sz="1800" dirty="0">
              <a:cs typeface="B Lotus" pitchFamily="2" charset="-78"/>
            </a:endParaRPr>
          </a:p>
          <a:p>
            <a:pPr algn="just" rtl="1">
              <a:buNone/>
            </a:pPr>
            <a:endParaRPr lang="en-US" sz="1800" dirty="0">
              <a:cs typeface="B Lotus" pitchFamily="2" charset="-78"/>
            </a:endParaRPr>
          </a:p>
        </p:txBody>
      </p:sp>
    </p:spTree>
    <p:extLst>
      <p:ext uri="{BB962C8B-B14F-4D97-AF65-F5344CB8AC3E}">
        <p14:creationId xmlns:p14="http://schemas.microsoft.com/office/powerpoint/2010/main" val="2806251710"/>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rtl="1">
              <a:buNone/>
            </a:pPr>
            <a:endParaRPr lang="fa-IR" sz="2800" b="1" dirty="0" smtClean="0">
              <a:cs typeface="B Titr" pitchFamily="2" charset="-78"/>
            </a:endParaRPr>
          </a:p>
          <a:p>
            <a:pPr algn="just" rtl="1">
              <a:buNone/>
            </a:pPr>
            <a:r>
              <a:rPr lang="ar-SA" sz="2800" b="1" dirty="0" smtClean="0">
                <a:cs typeface="B Titr" pitchFamily="2" charset="-78"/>
              </a:rPr>
              <a:t>ماده </a:t>
            </a:r>
            <a:r>
              <a:rPr lang="ar-SA" sz="2800" b="1" dirty="0">
                <a:cs typeface="B Titr" pitchFamily="2" charset="-78"/>
              </a:rPr>
              <a:t>40-</a:t>
            </a:r>
            <a:r>
              <a:rPr lang="ar-SA" sz="2800" dirty="0">
                <a:cs typeface="B Titr" pitchFamily="2" charset="-78"/>
              </a:rPr>
              <a:t> </a:t>
            </a:r>
            <a:r>
              <a:rPr lang="ar-SA" sz="2800" dirty="0">
                <a:cs typeface="B Lotus" pitchFamily="2" charset="-78"/>
              </a:rPr>
              <a:t>به اعضاي هيأت علمي در مدت استفاده از فرصت مطالعاتي داخل و يا خارج كشور كليه حقوق و مزاياي مندرج در آخرين حكم كارگزيني پرداخت مي گردد و پرداخت فوق العاده هاي مديريت و محروميت از مطب و تمام وقتي در اين ايام مقدور نمي باشد. </a:t>
            </a:r>
            <a:r>
              <a:rPr lang="ar-SA" sz="2800" u="sng" dirty="0">
                <a:solidFill>
                  <a:srgbClr val="FF0000"/>
                </a:solidFill>
                <a:cs typeface="B Lotus" pitchFamily="2" charset="-78"/>
              </a:rPr>
              <a:t>در صورت استفاده از فرصت مطالعاتي خارج از كشور هزينه رفت و برگشت، عوارض گذرنامه و خروج از كشور متقاضي و خانواده وي ( همسر و حداكثر 2 فرزند) قابل پرداخت مي </a:t>
            </a:r>
            <a:r>
              <a:rPr lang="ar-SA" sz="2800" u="sng" dirty="0" smtClean="0">
                <a:solidFill>
                  <a:srgbClr val="FF0000"/>
                </a:solidFill>
                <a:cs typeface="B Lotus" pitchFamily="2" charset="-78"/>
              </a:rPr>
              <a:t>باشد.</a:t>
            </a:r>
            <a:endParaRPr lang="fa-IR" sz="2800" u="sng" dirty="0" smtClean="0">
              <a:solidFill>
                <a:srgbClr val="FF0000"/>
              </a:solidFill>
              <a:cs typeface="B Lotus" pitchFamily="2" charset="-78"/>
            </a:endParaRPr>
          </a:p>
          <a:p>
            <a:pPr algn="just" rtl="1">
              <a:buNone/>
            </a:pPr>
            <a:r>
              <a:rPr lang="ar-SA" sz="2800" u="sng" dirty="0" smtClean="0">
                <a:solidFill>
                  <a:srgbClr val="FF0000"/>
                </a:solidFill>
                <a:cs typeface="B Titr" pitchFamily="2" charset="-78"/>
              </a:rPr>
              <a:t>تبصره</a:t>
            </a:r>
            <a:r>
              <a:rPr lang="ar-SA" sz="2800" u="sng" dirty="0">
                <a:solidFill>
                  <a:srgbClr val="FF0000"/>
                </a:solidFill>
                <a:cs typeface="B Titr" pitchFamily="2" charset="-78"/>
              </a:rPr>
              <a:t>: </a:t>
            </a:r>
            <a:r>
              <a:rPr lang="ar-SA" sz="2800" u="sng" dirty="0">
                <a:solidFill>
                  <a:srgbClr val="FF0000"/>
                </a:solidFill>
                <a:cs typeface="B Lotus" pitchFamily="2" charset="-78"/>
              </a:rPr>
              <a:t>در صورت درخواست شهريه و هزينه ثبت نام از سوي مؤسسه ميزبان هزينه مربوطه به عهده عضو هيأت علمي است.</a:t>
            </a:r>
            <a:endParaRPr lang="en-US" sz="2800" dirty="0">
              <a:solidFill>
                <a:srgbClr val="FF0000"/>
              </a:solidFill>
              <a:cs typeface="B Lotus" pitchFamily="2" charset="-78"/>
            </a:endParaRPr>
          </a:p>
          <a:p>
            <a:pPr algn="just" rtl="1">
              <a:buNone/>
            </a:pPr>
            <a:endParaRPr lang="en-US" sz="1800" dirty="0"/>
          </a:p>
        </p:txBody>
      </p:sp>
    </p:spTree>
    <p:extLst>
      <p:ext uri="{BB962C8B-B14F-4D97-AF65-F5344CB8AC3E}">
        <p14:creationId xmlns:p14="http://schemas.microsoft.com/office/powerpoint/2010/main" val="159919541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Lotus" pitchFamily="2" charset="-78"/>
              </a:rPr>
              <a:t>فصل دوم : ورود به خدمت و استخدام</a:t>
            </a:r>
            <a:r>
              <a:rPr lang="fa-IR" sz="2400" dirty="0" smtClean="0">
                <a:solidFill>
                  <a:schemeClr val="tx1"/>
                </a:solidFill>
                <a:cs typeface="B Lotus" pitchFamily="2" charset="-78"/>
              </a:rPr>
              <a:t> </a:t>
            </a:r>
            <a:endParaRPr lang="fa-IR" sz="2400" dirty="0">
              <a:solidFill>
                <a:schemeClr val="tx1"/>
              </a:solidFill>
              <a:cs typeface="B Lotus" pitchFamily="2" charset="-78"/>
            </a:endParaRPr>
          </a:p>
        </p:txBody>
      </p:sp>
      <p:sp>
        <p:nvSpPr>
          <p:cNvPr id="3" name="Content Placeholder 2"/>
          <p:cNvSpPr>
            <a:spLocks noGrp="1"/>
          </p:cNvSpPr>
          <p:nvPr>
            <p:ph idx="1"/>
          </p:nvPr>
        </p:nvSpPr>
        <p:spPr/>
        <p:txBody>
          <a:bodyPr>
            <a:normAutofit/>
          </a:bodyPr>
          <a:lstStyle/>
          <a:p>
            <a:pPr algn="r"/>
            <a:r>
              <a:rPr lang="ar-SA" sz="2400" b="1" dirty="0" smtClean="0">
                <a:cs typeface="B Lotus" pitchFamily="2" charset="-78"/>
              </a:rPr>
              <a:t>ماده</a:t>
            </a:r>
            <a:r>
              <a:rPr lang="fa-IR" sz="2400" b="1" dirty="0" smtClean="0">
                <a:cs typeface="B Lotus" pitchFamily="2" charset="-78"/>
              </a:rPr>
              <a:t> 4</a:t>
            </a:r>
            <a:r>
              <a:rPr lang="ar-SA" sz="2400" b="1" dirty="0" smtClean="0">
                <a:cs typeface="B Lotus" pitchFamily="2" charset="-78"/>
              </a:rPr>
              <a:t>-</a:t>
            </a:r>
            <a:r>
              <a:rPr lang="ar-SA" sz="2400" dirty="0" smtClean="0">
                <a:cs typeface="B Lotus" pitchFamily="2" charset="-78"/>
              </a:rPr>
              <a:t> </a:t>
            </a:r>
            <a:r>
              <a:rPr lang="ar-SA" sz="2400" dirty="0">
                <a:cs typeface="B Lotus" pitchFamily="2" charset="-78"/>
              </a:rPr>
              <a:t>استخدام اعضاي هيات علمي در بدو </a:t>
            </a:r>
            <a:r>
              <a:rPr lang="fa-IR" sz="2400" dirty="0">
                <a:cs typeface="B Lotus" pitchFamily="2" charset="-78"/>
              </a:rPr>
              <a:t>خدمت </a:t>
            </a:r>
            <a:r>
              <a:rPr lang="ar-SA" sz="2400" dirty="0">
                <a:cs typeface="B Lotus" pitchFamily="2" charset="-78"/>
              </a:rPr>
              <a:t>به صورت پيماني و </a:t>
            </a:r>
            <a:r>
              <a:rPr lang="ar-SA" sz="2400" dirty="0">
                <a:solidFill>
                  <a:srgbClr val="FF0000"/>
                </a:solidFill>
                <a:cs typeface="B Lotus" pitchFamily="2" charset="-78"/>
              </a:rPr>
              <a:t>صرفاً از طريق فراخوان</a:t>
            </a:r>
            <a:r>
              <a:rPr lang="fa-IR" sz="2400" dirty="0">
                <a:solidFill>
                  <a:srgbClr val="FF0000"/>
                </a:solidFill>
                <a:cs typeface="B Lotus" pitchFamily="2" charset="-78"/>
              </a:rPr>
              <a:t> از بين متقاضيان واجد مدارك دكتراي تخصصي </a:t>
            </a:r>
            <a:r>
              <a:rPr lang="en-US" sz="2400" dirty="0">
                <a:solidFill>
                  <a:srgbClr val="FF0000"/>
                </a:solidFill>
                <a:cs typeface="B Lotus" pitchFamily="2" charset="-78"/>
              </a:rPr>
              <a:t>(</a:t>
            </a:r>
            <a:r>
              <a:rPr lang="en-US" sz="2400" dirty="0" err="1">
                <a:solidFill>
                  <a:srgbClr val="FF0000"/>
                </a:solidFill>
                <a:cs typeface="B Lotus" pitchFamily="2" charset="-78"/>
              </a:rPr>
              <a:t>Ph.D</a:t>
            </a:r>
            <a:r>
              <a:rPr lang="en-US" sz="2400" dirty="0">
                <a:solidFill>
                  <a:srgbClr val="FF0000"/>
                </a:solidFill>
                <a:cs typeface="B Lotus" pitchFamily="2" charset="-78"/>
              </a:rPr>
              <a:t>)</a:t>
            </a:r>
            <a:r>
              <a:rPr lang="fa-IR" sz="2400" dirty="0">
                <a:solidFill>
                  <a:srgbClr val="FF0000"/>
                </a:solidFill>
                <a:cs typeface="B Lotus" pitchFamily="2" charset="-78"/>
              </a:rPr>
              <a:t> يا دانشنامه تخصصي (بورد) يا بالاتر است</a:t>
            </a:r>
            <a:r>
              <a:rPr lang="ar-SA" sz="2400" dirty="0">
                <a:solidFill>
                  <a:srgbClr val="FF0000"/>
                </a:solidFill>
                <a:cs typeface="B Lotus" pitchFamily="2" charset="-78"/>
              </a:rPr>
              <a:t>. </a:t>
            </a:r>
            <a:r>
              <a:rPr lang="ar-SA" sz="2400" dirty="0">
                <a:cs typeface="B Lotus" pitchFamily="2" charset="-78"/>
              </a:rPr>
              <a:t>ضمناً مدت قرارداد 1 تا 3  سال بوده و حسب نظر مؤسسه قابل تمديد مي باشد. </a:t>
            </a:r>
            <a:r>
              <a:rPr lang="ar-SA" sz="2400" dirty="0">
                <a:solidFill>
                  <a:srgbClr val="FF0000"/>
                </a:solidFill>
                <a:cs typeface="B Lotus" pitchFamily="2" charset="-78"/>
              </a:rPr>
              <a:t>در صورت ارتقاء به مرتبه بالاتر با رعايت مقررات و ضوابط مربوطه، به وضعيت رسمي آزمايشي و پس از 3 سال در صورت كسب پايه هاي سالانه به رسمي قطعي تبديل مي شوند.</a:t>
            </a:r>
            <a:endParaRPr lang="en-US" sz="2400" dirty="0">
              <a:solidFill>
                <a:srgbClr val="FF0000"/>
              </a:solidFill>
              <a:cs typeface="B Lotus" pitchFamily="2" charset="-78"/>
            </a:endParaRPr>
          </a:p>
          <a:p>
            <a:endParaRPr lang="fa-IR" sz="2400" dirty="0">
              <a:cs typeface="B Lotus" pitchFamily="2" charset="-78"/>
            </a:endParaRPr>
          </a:p>
        </p:txBody>
      </p:sp>
    </p:spTree>
    <p:extLst>
      <p:ext uri="{BB962C8B-B14F-4D97-AF65-F5344CB8AC3E}">
        <p14:creationId xmlns:p14="http://schemas.microsoft.com/office/powerpoint/2010/main" val="4293105498"/>
      </p:ext>
    </p:extLst>
  </p:cSld>
  <p:clrMapOvr>
    <a:masterClrMapping/>
  </p:clrMapOvr>
  <p:transition spd="slow">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just" rtl="1">
              <a:buNone/>
            </a:pPr>
            <a:endParaRPr lang="fa-IR" dirty="0" smtClean="0">
              <a:cs typeface="B Titr" pitchFamily="2" charset="-78"/>
            </a:endParaRPr>
          </a:p>
          <a:p>
            <a:pPr algn="just" rtl="1">
              <a:buNone/>
            </a:pPr>
            <a:r>
              <a:rPr lang="ar-SA" dirty="0" smtClean="0">
                <a:cs typeface="B Titr" pitchFamily="2" charset="-78"/>
              </a:rPr>
              <a:t>ماده </a:t>
            </a:r>
            <a:r>
              <a:rPr lang="ar-SA" dirty="0">
                <a:cs typeface="B Titr" pitchFamily="2" charset="-78"/>
              </a:rPr>
              <a:t>42- </a:t>
            </a:r>
            <a:r>
              <a:rPr lang="ar-SA" dirty="0">
                <a:cs typeface="B Lotus" pitchFamily="2" charset="-78"/>
              </a:rPr>
              <a:t>استفاده کنندگان از فرصت مطالعاتی موظفند گزارش مطالعه و تحقیقات خود را هر شش ماه یک بار و حداکثر تا دو ماه پس از اتمام دوره به موسسه ارائه نمایند. </a:t>
            </a:r>
            <a:endParaRPr lang="en-US" dirty="0">
              <a:cs typeface="B Lotus" pitchFamily="2" charset="-78"/>
            </a:endParaRPr>
          </a:p>
          <a:p>
            <a:pPr algn="just" rtl="1">
              <a:buNone/>
            </a:pPr>
            <a:r>
              <a:rPr lang="ar-SA" dirty="0">
                <a:cs typeface="B Titr" pitchFamily="2" charset="-78"/>
              </a:rPr>
              <a:t>تبصره : </a:t>
            </a:r>
            <a:r>
              <a:rPr lang="ar-SA" dirty="0">
                <a:cs typeface="B Lotus" pitchFamily="2" charset="-78"/>
              </a:rPr>
              <a:t>گزارش علمی و نهایی فرصت مطالعاتی باید به تأیید شورای آموزشی و پژوهشی موسسه برسد ، در صورت عدم تأیید گزارش علمی و تحقیقی ، استفاده از فرصت مطالعاتی بعدی منتفی خواهد شد و به میزان دوره فرصت مطالعاتی تاریخ استحقاق ترفیع پایه به تعویق می افتد . </a:t>
            </a:r>
            <a:endParaRPr lang="en-US" dirty="0">
              <a:cs typeface="B Lotus" pitchFamily="2" charset="-78"/>
            </a:endParaRPr>
          </a:p>
          <a:p>
            <a:pPr algn="r" rtl="1">
              <a:buNone/>
            </a:pPr>
            <a:endParaRPr lang="en-US" dirty="0"/>
          </a:p>
        </p:txBody>
      </p:sp>
    </p:spTree>
    <p:extLst>
      <p:ext uri="{BB962C8B-B14F-4D97-AF65-F5344CB8AC3E}">
        <p14:creationId xmlns:p14="http://schemas.microsoft.com/office/powerpoint/2010/main" val="3916558573"/>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pPr algn="just" rtl="1">
              <a:buNone/>
            </a:pPr>
            <a:r>
              <a:rPr lang="ar-SA" b="1" dirty="0">
                <a:cs typeface="B Titr" pitchFamily="2" charset="-78"/>
              </a:rPr>
              <a:t>ماده 43-</a:t>
            </a:r>
            <a:r>
              <a:rPr lang="ar-SA" dirty="0"/>
              <a:t> </a:t>
            </a:r>
            <a:r>
              <a:rPr lang="ar-SA" dirty="0">
                <a:cs typeface="B Lotus" pitchFamily="2" charset="-78"/>
              </a:rPr>
              <a:t>متقاضيان در قبال فرصت مطالعاتي خارج از كشور بايد به موجب سند رسمي تعهد نمايند كه </a:t>
            </a:r>
            <a:r>
              <a:rPr lang="ar-SA" dirty="0">
                <a:solidFill>
                  <a:srgbClr val="FF0000"/>
                </a:solidFill>
                <a:cs typeface="B Lotus" pitchFamily="2" charset="-78"/>
              </a:rPr>
              <a:t>به </a:t>
            </a:r>
            <a:r>
              <a:rPr lang="ar-SA" dirty="0" smtClean="0">
                <a:solidFill>
                  <a:srgbClr val="FF0000"/>
                </a:solidFill>
                <a:cs typeface="B Lotus" pitchFamily="2" charset="-78"/>
              </a:rPr>
              <a:t>مدت</a:t>
            </a:r>
            <a:r>
              <a:rPr lang="fa-IR" dirty="0" smtClean="0">
                <a:solidFill>
                  <a:srgbClr val="FF0000"/>
                </a:solidFill>
                <a:cs typeface="B Lotus" pitchFamily="2" charset="-78"/>
              </a:rPr>
              <a:t> 2 </a:t>
            </a:r>
            <a:r>
              <a:rPr lang="ar-SA" dirty="0" smtClean="0">
                <a:solidFill>
                  <a:srgbClr val="FF0000"/>
                </a:solidFill>
                <a:cs typeface="B Lotus" pitchFamily="2" charset="-78"/>
              </a:rPr>
              <a:t>برابر </a:t>
            </a:r>
            <a:r>
              <a:rPr lang="ar-SA" dirty="0">
                <a:cs typeface="B Lotus" pitchFamily="2" charset="-78"/>
              </a:rPr>
              <a:t>زمان استفاده از فرصت مطالعاتي در مؤسسه متبوع خدمت نمايند و براي تحقق اين هدف داوطلبان سند وثيقه ملكي به ميزان دو برابر هزينه هاي ارزي و ريالي كه قرار است در طول استفاده از فرصت مطالعاتي دريافت دارند و مبلغ آن توسط مؤسسه متبوع تعيين خواهد شد، تعهد خواهند نمود تا در صورت تخلف از مفاد تعهد، مؤسسه متبوع بتواند بدون هيچگونه  تشريفات و بدون نياز به اثبات تخلف و يا حتي اعلام به دفترخانه و صرفاً از طريق صدور اجراييه به ميزان دو برابر كليه وجوه هزينه هاي ارزي و ريالي پرداختي بابت وجه التزام و بابت ديون خسارات دولت از متعهد و ضامن يا متضامناً وصول و دريافت نمايند. </a:t>
            </a:r>
            <a:endParaRPr lang="en-US" dirty="0">
              <a:cs typeface="B Lotus" pitchFamily="2" charset="-78"/>
            </a:endParaRPr>
          </a:p>
          <a:p>
            <a:pPr algn="r" rtl="1"/>
            <a:endParaRPr lang="en-US" dirty="0"/>
          </a:p>
        </p:txBody>
      </p:sp>
    </p:spTree>
    <p:extLst>
      <p:ext uri="{BB962C8B-B14F-4D97-AF65-F5344CB8AC3E}">
        <p14:creationId xmlns:p14="http://schemas.microsoft.com/office/powerpoint/2010/main" val="3713394697"/>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just" rtl="1">
              <a:buNone/>
            </a:pPr>
            <a:endParaRPr lang="fa-IR" dirty="0" smtClean="0">
              <a:cs typeface="B Titr" pitchFamily="2" charset="-78"/>
            </a:endParaRPr>
          </a:p>
          <a:p>
            <a:pPr algn="just" rtl="1">
              <a:buNone/>
            </a:pPr>
            <a:r>
              <a:rPr lang="ar-SA" dirty="0" smtClean="0">
                <a:cs typeface="B Titr" pitchFamily="2" charset="-78"/>
              </a:rPr>
              <a:t>ماده </a:t>
            </a:r>
            <a:r>
              <a:rPr lang="ar-SA" dirty="0">
                <a:cs typeface="B Titr" pitchFamily="2" charset="-78"/>
              </a:rPr>
              <a:t>44- </a:t>
            </a:r>
            <a:r>
              <a:rPr lang="ar-SA" dirty="0">
                <a:cs typeface="B Lotus" pitchFamily="2" charset="-78"/>
              </a:rPr>
              <a:t>عضو هیئت علمی در پایان زمان مقرر شده برای فرصت مطالعاتی ، نمی تواند به هیچ عنوان به صورت بلافصل از مرخصی استحقاقی یا بدون حقوق استفاده نموده و همچنین پس از بازگشت از فرصت مطالعاتی تا پایان انجام تعهدات آن حق استفاده از مرخصی بدون حقوق را ندارند .</a:t>
            </a:r>
            <a:endParaRPr lang="en-US" dirty="0">
              <a:cs typeface="B Lotus" pitchFamily="2" charset="-78"/>
            </a:endParaRPr>
          </a:p>
          <a:p>
            <a:pPr algn="just" rtl="1">
              <a:buNone/>
            </a:pPr>
            <a:endParaRPr lang="fa-IR" dirty="0" smtClean="0">
              <a:cs typeface="B Titr" pitchFamily="2" charset="-78"/>
            </a:endParaRPr>
          </a:p>
          <a:p>
            <a:pPr algn="just" rtl="1">
              <a:buNone/>
            </a:pPr>
            <a:r>
              <a:rPr lang="ar-SA" dirty="0" smtClean="0">
                <a:cs typeface="B Titr" pitchFamily="2" charset="-78"/>
              </a:rPr>
              <a:t>ماده </a:t>
            </a:r>
            <a:r>
              <a:rPr lang="ar-SA" dirty="0">
                <a:cs typeface="B Titr" pitchFamily="2" charset="-78"/>
              </a:rPr>
              <a:t>45- </a:t>
            </a:r>
            <a:r>
              <a:rPr lang="ar-SA" dirty="0">
                <a:cs typeface="B Lotus" pitchFamily="2" charset="-78"/>
              </a:rPr>
              <a:t>در صورت انصراف از فرصت مطالعاتی برابر مفاد ماده 36 عمل خواهد شد . </a:t>
            </a:r>
            <a:endParaRPr lang="en-US" dirty="0">
              <a:cs typeface="B Lotus" pitchFamily="2" charset="-78"/>
            </a:endParaRPr>
          </a:p>
          <a:p>
            <a:pPr algn="r" rtl="1">
              <a:buNone/>
            </a:pPr>
            <a:endParaRPr lang="en-US" dirty="0"/>
          </a:p>
        </p:txBody>
      </p:sp>
    </p:spTree>
    <p:extLst>
      <p:ext uri="{BB962C8B-B14F-4D97-AF65-F5344CB8AC3E}">
        <p14:creationId xmlns:p14="http://schemas.microsoft.com/office/powerpoint/2010/main" val="1846502956"/>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76672"/>
            <a:ext cx="8928992" cy="5760640"/>
          </a:xfrm>
        </p:spPr>
        <p:txBody>
          <a:bodyPr>
            <a:normAutofit/>
          </a:bodyPr>
          <a:lstStyle/>
          <a:p>
            <a:pPr algn="r" rtl="1">
              <a:buFont typeface="Wingdings" pitchFamily="2" charset="2"/>
              <a:buChar char="Ø"/>
            </a:pPr>
            <a:r>
              <a:rPr lang="fa-IR" sz="2400" dirty="0" smtClean="0">
                <a:cs typeface="B Lotus" pitchFamily="2" charset="-78"/>
              </a:rPr>
              <a:t>احتساب سوابق خدمت قابل قبول آموزشی وپژوهشی اعم ازهیات علمی وغیرهیات علمی موردتایید هیات ممیزه دانشگاه یا هیات ممیزه مرکزی دراحتساب پایه(ماده17)</a:t>
            </a:r>
          </a:p>
          <a:p>
            <a:pPr marL="0" indent="0" algn="r" rtl="1">
              <a:buNone/>
            </a:pPr>
            <a:endParaRPr lang="fa-IR" sz="2400" dirty="0" smtClean="0">
              <a:cs typeface="B Lotus" pitchFamily="2" charset="-78"/>
            </a:endParaRPr>
          </a:p>
          <a:p>
            <a:pPr algn="r" rtl="1">
              <a:buFont typeface="Wingdings" pitchFamily="2" charset="2"/>
              <a:buChar char="Ø"/>
            </a:pPr>
            <a:r>
              <a:rPr lang="fa-IR" sz="2400" dirty="0" smtClean="0">
                <a:cs typeface="B Lotus" pitchFamily="2" charset="-78"/>
              </a:rPr>
              <a:t>قابل احتساب بودن سوابق آموزشی وپژوهشی ازمقطع کارشناسی ارشدبه بالا (تبصره ماده17)</a:t>
            </a:r>
          </a:p>
          <a:p>
            <a:pPr marL="0" indent="0" algn="r" rtl="1">
              <a:buNone/>
            </a:pPr>
            <a:endParaRPr lang="fa-IR" sz="2400" dirty="0" smtClean="0">
              <a:cs typeface="B Lotus" pitchFamily="2" charset="-78"/>
            </a:endParaRPr>
          </a:p>
          <a:p>
            <a:pPr algn="justLow" rtl="1">
              <a:buFont typeface="Wingdings" pitchFamily="2" charset="2"/>
              <a:buChar char="Ø"/>
            </a:pPr>
            <a:r>
              <a:rPr lang="fa-IR" sz="2400" dirty="0" smtClean="0">
                <a:cs typeface="B Lotus" pitchFamily="2" charset="-78"/>
              </a:rPr>
              <a:t>افزایش پایه های </a:t>
            </a:r>
            <a:r>
              <a:rPr lang="ar-SA" sz="2400" dirty="0" smtClean="0">
                <a:cs typeface="B Lotus" pitchFamily="2" charset="-78"/>
              </a:rPr>
              <a:t>اعطا</a:t>
            </a:r>
            <a:r>
              <a:rPr lang="fa-IR" sz="2400" dirty="0" smtClean="0">
                <a:cs typeface="B Lotus" pitchFamily="2" charset="-78"/>
              </a:rPr>
              <a:t>یی ج</a:t>
            </a:r>
            <a:r>
              <a:rPr lang="ar-SA" sz="2400" dirty="0" smtClean="0">
                <a:cs typeface="B Lotus" pitchFamily="2" charset="-78"/>
              </a:rPr>
              <a:t>هت اخذ مدرك  </a:t>
            </a:r>
            <a:r>
              <a:rPr lang="en-US" sz="2400" dirty="0" err="1" smtClean="0">
                <a:cs typeface="B Lotus" pitchFamily="2" charset="-78"/>
              </a:rPr>
              <a:t>Ph.D</a:t>
            </a:r>
            <a:r>
              <a:rPr lang="ar-SA" sz="2400" dirty="0" smtClean="0">
                <a:cs typeface="B Lotus" pitchFamily="2" charset="-78"/>
              </a:rPr>
              <a:t> </a:t>
            </a:r>
            <a:r>
              <a:rPr lang="fa-IR" sz="2400" dirty="0" smtClean="0">
                <a:cs typeface="B Lotus" pitchFamily="2" charset="-78"/>
              </a:rPr>
              <a:t>یادانشنامه تخصصی از3به 4پایه </a:t>
            </a:r>
            <a:r>
              <a:rPr lang="ar-SA" sz="2400" dirty="0" smtClean="0">
                <a:cs typeface="B Lotus" pitchFamily="2" charset="-78"/>
              </a:rPr>
              <a:t>و حداكثر 2 پايه </a:t>
            </a:r>
            <a:r>
              <a:rPr lang="fa-IR" sz="2400" dirty="0" smtClean="0">
                <a:cs typeface="B Lotus" pitchFamily="2" charset="-78"/>
              </a:rPr>
              <a:t>به نسبت مدت تحصیل جهت </a:t>
            </a:r>
            <a:r>
              <a:rPr lang="ar-SA" sz="2400" dirty="0" smtClean="0">
                <a:cs typeface="B Lotus" pitchFamily="2" charset="-78"/>
              </a:rPr>
              <a:t>دوره تكميلي تخصصي (فلوشيپ) و فوق تخصص </a:t>
            </a:r>
            <a:r>
              <a:rPr lang="fa-IR" sz="2400" dirty="0" smtClean="0">
                <a:cs typeface="B Lotus" pitchFamily="2" charset="-78"/>
              </a:rPr>
              <a:t>وپرداخت مابه التفاوت پایه های متعلقه ازتاریخ 1391/01/01به اعضای هیات علمی که قبل ازتاریخ فوق مشمول ابن تبصره می شوند(تبصره4ماده17)</a:t>
            </a:r>
          </a:p>
          <a:p>
            <a:pPr marL="0" indent="0" algn="justLow" rtl="1">
              <a:buNone/>
            </a:pPr>
            <a:endParaRPr lang="fa-IR" sz="2400" dirty="0" smtClean="0">
              <a:cs typeface="B Lotus" pitchFamily="2" charset="-78"/>
            </a:endParaRPr>
          </a:p>
          <a:p>
            <a:pPr algn="r" rtl="1">
              <a:buFont typeface="Wingdings" pitchFamily="2" charset="2"/>
              <a:buChar char="Ø"/>
            </a:pPr>
            <a:endParaRPr lang="fa-IR" sz="2400" dirty="0" smtClean="0">
              <a:cs typeface="B Lotus" pitchFamily="2" charset="-78"/>
            </a:endParaRPr>
          </a:p>
          <a:p>
            <a:pPr>
              <a:buFont typeface="Wingdings" pitchFamily="2" charset="2"/>
              <a:buChar char="Ø"/>
            </a:pPr>
            <a:endParaRPr lang="fa-IR" sz="2800" dirty="0" smtClean="0">
              <a:solidFill>
                <a:schemeClr val="bg1"/>
              </a:solidFill>
              <a:cs typeface="B Nazanin" pitchFamily="2" charset="-78"/>
            </a:endParaRPr>
          </a:p>
          <a:p>
            <a:pPr>
              <a:buFont typeface="Wingdings" pitchFamily="2" charset="2"/>
              <a:buChar char="Ø"/>
            </a:pPr>
            <a:endParaRPr lang="fa-IR" sz="2800" dirty="0" smtClean="0">
              <a:solidFill>
                <a:schemeClr val="bg1"/>
              </a:solidFill>
              <a:cs typeface="B Nazanin" pitchFamily="2" charset="-78"/>
            </a:endParaRPr>
          </a:p>
        </p:txBody>
      </p:sp>
    </p:spTree>
    <p:extLst>
      <p:ext uri="{BB962C8B-B14F-4D97-AF65-F5344CB8AC3E}">
        <p14:creationId xmlns:p14="http://schemas.microsoft.com/office/powerpoint/2010/main" val="3595182268"/>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tx1"/>
                </a:solidFill>
              </a:rPr>
              <a:t>ادامه........</a:t>
            </a:r>
            <a:endParaRPr lang="fa-IR" dirty="0">
              <a:solidFill>
                <a:schemeClr val="tx1"/>
              </a:solidFill>
            </a:endParaRPr>
          </a:p>
        </p:txBody>
      </p:sp>
      <p:sp>
        <p:nvSpPr>
          <p:cNvPr id="3" name="Content Placeholder 2"/>
          <p:cNvSpPr>
            <a:spLocks noGrp="1"/>
          </p:cNvSpPr>
          <p:nvPr>
            <p:ph idx="1"/>
          </p:nvPr>
        </p:nvSpPr>
        <p:spPr>
          <a:xfrm>
            <a:off x="214282" y="2071678"/>
            <a:ext cx="8929718" cy="4429156"/>
          </a:xfrm>
        </p:spPr>
        <p:txBody>
          <a:bodyPr>
            <a:normAutofit/>
          </a:bodyPr>
          <a:lstStyle/>
          <a:p>
            <a:pPr>
              <a:buFont typeface="Wingdings" pitchFamily="2" charset="2"/>
              <a:buChar char="Ø"/>
            </a:pPr>
            <a:r>
              <a:rPr lang="ar-SA" sz="2800" dirty="0" smtClean="0">
                <a:cs typeface="B Nazanin" pitchFamily="2" charset="-78"/>
              </a:rPr>
              <a:t>اعطای پايه ساليانه به بورسيه‌ها يا ساير متعهدين خدمت كه تعهدات خود را به صورت عضو هيأت علمي در مؤسسه تابعه وزارتخانه انجام مي‌دهند مشابه ساير اعضاي هيأت علمي و منظور شدن پايه‌هاي ساليانه قبلي در صورت شركت در فراخوان مؤسسات و پذيرفته شدن به عنوان عضو هيأت علمي</a:t>
            </a:r>
            <a:r>
              <a:rPr lang="fa-IR" sz="2800" dirty="0" smtClean="0">
                <a:cs typeface="B Nazanin" pitchFamily="2" charset="-78"/>
              </a:rPr>
              <a:t>(تبصره 7ماده18)</a:t>
            </a:r>
          </a:p>
          <a:p>
            <a:pPr>
              <a:buFont typeface="Wingdings" pitchFamily="2" charset="2"/>
              <a:buChar char="Ø"/>
            </a:pPr>
            <a:endParaRPr lang="fa-IR" sz="2800" dirty="0" smtClean="0">
              <a:cs typeface="B Nazanin" pitchFamily="2" charset="-78"/>
            </a:endParaRPr>
          </a:p>
          <a:p>
            <a:pPr>
              <a:buFont typeface="Wingdings" pitchFamily="2" charset="2"/>
              <a:buChar char="Ø"/>
            </a:pPr>
            <a:r>
              <a:rPr lang="ar-SA" sz="2800" dirty="0" smtClean="0">
                <a:cs typeface="B Nazanin" pitchFamily="2" charset="-78"/>
              </a:rPr>
              <a:t>هم پایه بودن دانش آموختگان دانشگاه تربيت مدرس در بدو ورود به خدمت به عنوان عضو هيأت علمي، مشابه ساير دانش آموختگان مؤسسات تابعه وزارتخانه </a:t>
            </a:r>
            <a:r>
              <a:rPr lang="fa-IR" sz="2800" dirty="0" smtClean="0">
                <a:cs typeface="B Nazanin" pitchFamily="2" charset="-78"/>
              </a:rPr>
              <a:t>(تبصره8ماده18)</a:t>
            </a:r>
          </a:p>
          <a:p>
            <a:pPr>
              <a:buNone/>
            </a:pPr>
            <a:endParaRPr lang="fa-IR" sz="2800" dirty="0" smtClean="0">
              <a:solidFill>
                <a:schemeClr val="bg1"/>
              </a:solidFill>
              <a:cs typeface="B Nazanin" pitchFamily="2" charset="-78"/>
            </a:endParaRPr>
          </a:p>
          <a:p>
            <a:pPr>
              <a:buFont typeface="Wingdings" pitchFamily="2" charset="2"/>
              <a:buChar char="Ø"/>
            </a:pPr>
            <a:endParaRPr lang="fa-IR" sz="2800" dirty="0" smtClean="0">
              <a:solidFill>
                <a:srgbClr val="7030A0"/>
              </a:solidFill>
              <a:cs typeface="B Nazanin" pitchFamily="2" charset="-78"/>
            </a:endParaRPr>
          </a:p>
        </p:txBody>
      </p:sp>
    </p:spTree>
    <p:extLst>
      <p:ext uri="{BB962C8B-B14F-4D97-AF65-F5344CB8AC3E}">
        <p14:creationId xmlns:p14="http://schemas.microsoft.com/office/powerpoint/2010/main" val="149620949"/>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solidFill>
                  <a:srgbClr val="C00000"/>
                </a:solidFill>
                <a:cs typeface="B Lotus" pitchFamily="2" charset="-78"/>
              </a:rPr>
              <a:t>فصل هشتم: بازنشستگي</a:t>
            </a:r>
            <a:endParaRPr lang="en-US" dirty="0">
              <a:solidFill>
                <a:srgbClr val="C00000"/>
              </a:solidFill>
              <a:effectLst/>
              <a:cs typeface="B Lotus" pitchFamily="2" charset="-78"/>
            </a:endParaRPr>
          </a:p>
        </p:txBody>
      </p:sp>
      <p:sp>
        <p:nvSpPr>
          <p:cNvPr id="9" name="Content Placeholder 8"/>
          <p:cNvSpPr>
            <a:spLocks noGrp="1"/>
          </p:cNvSpPr>
          <p:nvPr>
            <p:ph idx="1"/>
          </p:nvPr>
        </p:nvSpPr>
        <p:spPr/>
        <p:txBody>
          <a:bodyPr>
            <a:normAutofit/>
          </a:bodyPr>
          <a:lstStyle/>
          <a:p>
            <a:pPr algn="just" rtl="1">
              <a:buNone/>
            </a:pPr>
            <a:r>
              <a:rPr lang="ar-SA" sz="2400" b="1" dirty="0" smtClean="0">
                <a:cs typeface="B Lotus" pitchFamily="2" charset="-78"/>
              </a:rPr>
              <a:t>ماده70- </a:t>
            </a:r>
            <a:r>
              <a:rPr lang="ar-SA" sz="2400" dirty="0" smtClean="0">
                <a:cs typeface="B Lotus" pitchFamily="2" charset="-78"/>
              </a:rPr>
              <a:t>عضو هيأت علمي رسمي و بازماندگان وي جز در مواردي كه در اين آيين نامه تصريح گرديده است، از لحاظ بازنشستگي و وظيفه تابع قوانين و مقررات مستخدمين رسمي كشوري و قانون اصلاحات مقررات بازنشستگي و وظيفه مورخ </a:t>
            </a:r>
            <a:r>
              <a:rPr lang="fa-IR" sz="2400" dirty="0" smtClean="0">
                <a:cs typeface="B Lotus" pitchFamily="2" charset="-78"/>
              </a:rPr>
              <a:t>68/12/13</a:t>
            </a:r>
            <a:r>
              <a:rPr lang="ar-SA" sz="2400" dirty="0" smtClean="0">
                <a:cs typeface="B Lotus" pitchFamily="2" charset="-78"/>
              </a:rPr>
              <a:t> و </a:t>
            </a:r>
            <a:r>
              <a:rPr lang="fa-IR" sz="2400" dirty="0" smtClean="0">
                <a:cs typeface="B Lotus" pitchFamily="2" charset="-78"/>
              </a:rPr>
              <a:t>79/2/13</a:t>
            </a:r>
            <a:r>
              <a:rPr lang="ar-SA" sz="2400" dirty="0" smtClean="0">
                <a:cs typeface="B Lotus" pitchFamily="2" charset="-78"/>
              </a:rPr>
              <a:t> مجلس شوراي اسلامي و اصلاحات بعدي آن مي باشد. </a:t>
            </a:r>
            <a:endParaRPr lang="en-US" sz="2400" dirty="0" smtClean="0">
              <a:cs typeface="B Lotus" pitchFamily="2" charset="-78"/>
            </a:endParaRPr>
          </a:p>
          <a:p>
            <a:pPr algn="just" rtl="1">
              <a:buNone/>
            </a:pPr>
            <a:r>
              <a:rPr lang="ar-SA" sz="2400" dirty="0" smtClean="0">
                <a:solidFill>
                  <a:srgbClr val="FF0000"/>
                </a:solidFill>
                <a:cs typeface="B Lotus" pitchFamily="2" charset="-78"/>
              </a:rPr>
              <a:t>تبصره: عضو هيأت علمي پيماني نيز كه تابع صندوق بازنشستگي كشوري باشد، مشمول ماده فوق خواهد بود. </a:t>
            </a:r>
            <a:endParaRPr lang="en-US" sz="2400" dirty="0" smtClean="0">
              <a:solidFill>
                <a:srgbClr val="FF0000"/>
              </a:solidFill>
              <a:cs typeface="B Lotus" pitchFamily="2" charset="-78"/>
            </a:endParaRPr>
          </a:p>
          <a:p>
            <a:pPr rtl="1">
              <a:buNone/>
            </a:pPr>
            <a:endParaRPr lang="en-US" sz="2400" dirty="0" smtClean="0">
              <a:cs typeface="B Lotus" pitchFamily="2" charset="-78"/>
            </a:endParaRPr>
          </a:p>
          <a:p>
            <a:endParaRPr lang="fa-IR" sz="2400" dirty="0">
              <a:cs typeface="B Lotus" pitchFamily="2" charset="-78"/>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0034" y="1071546"/>
            <a:ext cx="8229600" cy="4525963"/>
          </a:xfrm>
        </p:spPr>
        <p:txBody>
          <a:bodyPr>
            <a:normAutofit/>
          </a:bodyPr>
          <a:lstStyle/>
          <a:p>
            <a:pPr algn="just">
              <a:buNone/>
            </a:pPr>
            <a:r>
              <a:rPr lang="ar-SA" sz="2400" b="1" dirty="0" smtClean="0">
                <a:cs typeface="B Lotus" pitchFamily="2" charset="-78"/>
              </a:rPr>
              <a:t>ماده71- </a:t>
            </a:r>
            <a:r>
              <a:rPr lang="ar-SA" sz="2400" dirty="0" smtClean="0">
                <a:cs typeface="B Lotus" pitchFamily="2" charset="-78"/>
              </a:rPr>
              <a:t>مقررات موضوع ماده 30 لايحه قانوني استخدام اعضاي هيأت علمي مؤسسه مصوب</a:t>
            </a:r>
            <a:r>
              <a:rPr lang="fa-IR" sz="2400" dirty="0" smtClean="0">
                <a:cs typeface="B Lotus" pitchFamily="2" charset="-78"/>
              </a:rPr>
              <a:t>42/6/18 </a:t>
            </a:r>
            <a:r>
              <a:rPr lang="ar-SA" sz="2400" dirty="0" smtClean="0">
                <a:cs typeface="B Lotus" pitchFamily="2" charset="-78"/>
              </a:rPr>
              <a:t> هيأت وزيران و </a:t>
            </a:r>
            <a:r>
              <a:rPr lang="ar-SA" sz="2400" dirty="0" smtClean="0">
                <a:solidFill>
                  <a:srgbClr val="FF0000"/>
                </a:solidFill>
                <a:cs typeface="B Lotus" pitchFamily="2" charset="-78"/>
              </a:rPr>
              <a:t>اصلاحيه هاي بعدي ( استادان و دانشياران و پزشكان بيمارستاني كه قبل از رسيدن به سن 65 سالگي تقاضاي بازنشستگي نمايد، يا دانشگاه ايشان را به علت حذف ماده تدريس يا انحلال يك رشته بازنشسته نمايد هرگاه سابقه خدمت آنان به سي سال نرسد حداكثر تا پنج سال از </a:t>
            </a:r>
            <a:r>
              <a:rPr lang="en-US" sz="2400" dirty="0" smtClean="0">
                <a:solidFill>
                  <a:srgbClr val="FF0000"/>
                </a:solidFill>
                <a:cs typeface="B Lotus" pitchFamily="2" charset="-78"/>
              </a:rPr>
              <a:t> </a:t>
            </a:r>
            <a:r>
              <a:rPr lang="ar-SA" sz="2400" dirty="0" smtClean="0">
                <a:solidFill>
                  <a:srgbClr val="FF0000"/>
                </a:solidFill>
                <a:cs typeface="B Lotus" pitchFamily="2" charset="-78"/>
              </a:rPr>
              <a:t>دوران تحصيلات عالي آنان جزء خدمت رسمي محسوب</a:t>
            </a:r>
            <a:r>
              <a:rPr lang="en-US" sz="2400" dirty="0" smtClean="0">
                <a:solidFill>
                  <a:srgbClr val="FF0000"/>
                </a:solidFill>
                <a:cs typeface="B Lotus" pitchFamily="2" charset="-78"/>
              </a:rPr>
              <a:t>  </a:t>
            </a:r>
            <a:r>
              <a:rPr lang="fa-IR" sz="2400" dirty="0" smtClean="0">
                <a:solidFill>
                  <a:srgbClr val="FF0000"/>
                </a:solidFill>
                <a:cs typeface="B Lotus" pitchFamily="2" charset="-78"/>
              </a:rPr>
              <a:t>م</a:t>
            </a:r>
            <a:r>
              <a:rPr lang="ar-SA" sz="2400" dirty="0" smtClean="0">
                <a:solidFill>
                  <a:srgbClr val="FF0000"/>
                </a:solidFill>
                <a:cs typeface="B Lotus" pitchFamily="2" charset="-78"/>
              </a:rPr>
              <a:t>ي شود.) كماكان معتبر و قابل اجرا است</a:t>
            </a:r>
            <a:r>
              <a:rPr lang="fa-IR" sz="2400" dirty="0" smtClean="0">
                <a:solidFill>
                  <a:srgbClr val="FF0000"/>
                </a:solidFill>
                <a:cs typeface="B Lotus" pitchFamily="2" charset="-78"/>
              </a:rPr>
              <a:t>.                   </a:t>
            </a:r>
            <a:endParaRPr lang="fa-IR" sz="2400" dirty="0">
              <a:cs typeface="B Lotus"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0034" y="1071546"/>
            <a:ext cx="8229600" cy="4525963"/>
          </a:xfrm>
        </p:spPr>
        <p:txBody>
          <a:bodyPr>
            <a:normAutofit/>
          </a:bodyPr>
          <a:lstStyle/>
          <a:p>
            <a:pPr algn="just" rtl="1">
              <a:buNone/>
            </a:pPr>
            <a:r>
              <a:rPr lang="ar-SA" sz="2400" b="1" dirty="0" smtClean="0">
                <a:cs typeface="B Lotus" pitchFamily="2" charset="-78"/>
              </a:rPr>
              <a:t>ماده 72-</a:t>
            </a:r>
            <a:r>
              <a:rPr lang="ar-SA" sz="2400" dirty="0" smtClean="0">
                <a:cs typeface="B Lotus" pitchFamily="2" charset="-78"/>
              </a:rPr>
              <a:t> مؤسسه مكلف است هر يك از اعضاي  هيأت علمي را كه به سن 65 سال تمام رسيده باشند يا سي سال خدمت داشته باشند، بازنشسته نمايد. </a:t>
            </a:r>
            <a:endParaRPr lang="fa-IR" sz="2400" dirty="0" smtClean="0">
              <a:cs typeface="B Lotus" pitchFamily="2" charset="-78"/>
            </a:endParaRPr>
          </a:p>
          <a:p>
            <a:pPr algn="just" rtl="1">
              <a:buNone/>
            </a:pPr>
            <a:endParaRPr lang="en-US" sz="2400" dirty="0" smtClean="0">
              <a:cs typeface="B Lotus" pitchFamily="2" charset="-78"/>
            </a:endParaRPr>
          </a:p>
          <a:p>
            <a:pPr algn="just" rtl="1">
              <a:buNone/>
            </a:pPr>
            <a:r>
              <a:rPr lang="ar-SA" sz="2400" dirty="0" smtClean="0">
                <a:cs typeface="B Lotus" pitchFamily="2" charset="-78"/>
              </a:rPr>
              <a:t>تبصره1: رئيس مؤسسه مي تواند استثنائاً در مواردي كه استفاده از خدمات علمي هر يك از اعضاي هيأت علمي با مرتبه استاد تمامي  ضروري باشد تا 70 سالگي از خدمات آنان استفاده نمايند.</a:t>
            </a:r>
            <a:endParaRPr lang="fa-IR" sz="2400" dirty="0" smtClean="0">
              <a:cs typeface="B Lotus" pitchFamily="2" charset="-78"/>
            </a:endParaRPr>
          </a:p>
          <a:p>
            <a:pPr algn="just" rtl="1">
              <a:buNone/>
            </a:pPr>
            <a:endParaRPr lang="en-US" sz="2400" dirty="0" smtClean="0">
              <a:cs typeface="B Lotus" pitchFamily="2" charset="-78"/>
            </a:endParaRPr>
          </a:p>
          <a:p>
            <a:pPr algn="just" rtl="1">
              <a:buNone/>
            </a:pPr>
            <a:r>
              <a:rPr lang="ar-SA" sz="2400" dirty="0" smtClean="0">
                <a:solidFill>
                  <a:srgbClr val="FF0000"/>
                </a:solidFill>
                <a:cs typeface="B Lotus" pitchFamily="2" charset="-78"/>
              </a:rPr>
              <a:t>تبصره2: ايام سنوات خدمات دولتي غيرهيأت علمي پس از تبديل وضعيت به هيأت علمي براي بازنشستگي قابل</a:t>
            </a:r>
            <a:r>
              <a:rPr lang="fa-IR" sz="2400" dirty="0" smtClean="0">
                <a:solidFill>
                  <a:srgbClr val="FF0000"/>
                </a:solidFill>
                <a:cs typeface="B Lotus" pitchFamily="2" charset="-78"/>
              </a:rPr>
              <a:t> </a:t>
            </a:r>
            <a:r>
              <a:rPr lang="ar-SA" sz="2400" dirty="0" smtClean="0">
                <a:solidFill>
                  <a:srgbClr val="FF0000"/>
                </a:solidFill>
                <a:cs typeface="B Lotus" pitchFamily="2" charset="-78"/>
              </a:rPr>
              <a:t>احتساب </a:t>
            </a:r>
            <a:r>
              <a:rPr lang="fa-IR" sz="2400" dirty="0" smtClean="0">
                <a:solidFill>
                  <a:srgbClr val="FF0000"/>
                </a:solidFill>
                <a:cs typeface="B Lotus" pitchFamily="2" charset="-78"/>
              </a:rPr>
              <a:t>است</a:t>
            </a:r>
            <a:r>
              <a:rPr lang="ar-SA" sz="2400" dirty="0" smtClean="0">
                <a:solidFill>
                  <a:srgbClr val="FF0000"/>
                </a:solidFill>
                <a:cs typeface="B Lotus" pitchFamily="2" charset="-78"/>
              </a:rPr>
              <a:t>.</a:t>
            </a:r>
            <a:endParaRPr lang="fa-IR" sz="2400" dirty="0" smtClean="0">
              <a:solidFill>
                <a:srgbClr val="FF0000"/>
              </a:solidFill>
              <a:cs typeface="B Lotus" pitchFamily="2" charset="-78"/>
            </a:endParaRPr>
          </a:p>
          <a:p>
            <a:pPr algn="just" rtl="1">
              <a:buNone/>
            </a:pPr>
            <a:endParaRPr lang="en-US" sz="2400" dirty="0" smtClean="0">
              <a:solidFill>
                <a:srgbClr val="FF0000"/>
              </a:solidFill>
              <a:cs typeface="B Lotus" pitchFamily="2" charset="-78"/>
            </a:endParaRPr>
          </a:p>
          <a:p>
            <a:pPr>
              <a:buNone/>
            </a:pPr>
            <a:endParaRPr lang="fa-IR" sz="2400" dirty="0">
              <a:cs typeface="B Lotus"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0034" y="1000108"/>
            <a:ext cx="8229600" cy="4525963"/>
          </a:xfrm>
        </p:spPr>
        <p:txBody>
          <a:bodyPr>
            <a:normAutofit/>
          </a:bodyPr>
          <a:lstStyle/>
          <a:p>
            <a:pPr algn="just" rtl="1">
              <a:buNone/>
            </a:pPr>
            <a:r>
              <a:rPr lang="ar-SA" sz="2400" b="1" dirty="0" smtClean="0">
                <a:cs typeface="B Lotus" pitchFamily="2" charset="-78"/>
              </a:rPr>
              <a:t>ماده 73-</a:t>
            </a:r>
            <a:r>
              <a:rPr lang="ar-SA" sz="2400" dirty="0" smtClean="0">
                <a:cs typeface="B Lotus" pitchFamily="2" charset="-78"/>
              </a:rPr>
              <a:t> شرط استفاده از بازنشستگي با اعمال ضريب يك و دو دهم براي فوق العاده جذب و مخصوص براي  كساني كه به موجب اين آئين نامه بازنشسته مي شوند، لااقل ده سال خدمت تمام وقت جغرافيايي </a:t>
            </a:r>
            <a:r>
              <a:rPr lang="ar-SA" sz="2400" dirty="0" smtClean="0">
                <a:solidFill>
                  <a:srgbClr val="FF0000"/>
                </a:solidFill>
                <a:cs typeface="B Lotus" pitchFamily="2" charset="-78"/>
              </a:rPr>
              <a:t>از تاريخ </a:t>
            </a:r>
            <a:r>
              <a:rPr lang="fa-IR" sz="2400" dirty="0" smtClean="0">
                <a:solidFill>
                  <a:srgbClr val="FF0000"/>
                </a:solidFill>
                <a:cs typeface="B Lotus" pitchFamily="2" charset="-78"/>
              </a:rPr>
              <a:t>1382/4/18</a:t>
            </a:r>
            <a:r>
              <a:rPr lang="ar-SA" sz="2400" dirty="0" smtClean="0">
                <a:solidFill>
                  <a:srgbClr val="FF0000"/>
                </a:solidFill>
                <a:cs typeface="B Lotus" pitchFamily="2" charset="-78"/>
              </a:rPr>
              <a:t>  </a:t>
            </a:r>
            <a:r>
              <a:rPr lang="ar-SA" sz="2400" dirty="0" smtClean="0">
                <a:cs typeface="B Lotus" pitchFamily="2" charset="-78"/>
              </a:rPr>
              <a:t>در مؤسسه است.</a:t>
            </a:r>
            <a:endParaRPr lang="fa-IR" sz="2400" dirty="0" smtClean="0">
              <a:cs typeface="B Lotus" pitchFamily="2" charset="-78"/>
            </a:endParaRPr>
          </a:p>
          <a:p>
            <a:pPr algn="just" rtl="1">
              <a:buNone/>
            </a:pPr>
            <a:endParaRPr lang="fa-IR" sz="2400" dirty="0">
              <a:cs typeface="B Lotus" pitchFamily="2" charset="-78"/>
            </a:endParaRPr>
          </a:p>
          <a:p>
            <a:pPr algn="just" rtl="1">
              <a:buNone/>
            </a:pPr>
            <a:r>
              <a:rPr lang="ar-SA" sz="2400" b="1" dirty="0">
                <a:cs typeface="B Lotus" pitchFamily="2" charset="-78"/>
              </a:rPr>
              <a:t>ماده 76-</a:t>
            </a:r>
            <a:r>
              <a:rPr lang="ar-SA" sz="2400" dirty="0">
                <a:cs typeface="B Lotus" pitchFamily="2" charset="-78"/>
              </a:rPr>
              <a:t> موسسه مي تواند با تقاضاي باز خريد سنوات خدمت اعضاي هيات علمي كه حائز شرايط بازنشستگي نيستند، موافقت نموده ودر ازاء هر سال خدمت مبلغي معادل 45 روز حقوق و مزاياي مستمر به آنان پرداخت نمايد. </a:t>
            </a:r>
            <a:endParaRPr lang="en-US" sz="2400" dirty="0">
              <a:cs typeface="B Lotus" pitchFamily="2" charset="-78"/>
            </a:endParaRPr>
          </a:p>
          <a:p>
            <a:pPr algn="just" rtl="1">
              <a:buNone/>
            </a:pPr>
            <a:r>
              <a:rPr lang="ar-SA" sz="2400" dirty="0">
                <a:solidFill>
                  <a:srgbClr val="FF0000"/>
                </a:solidFill>
                <a:cs typeface="B Lotus" pitchFamily="2" charset="-78"/>
              </a:rPr>
              <a:t>تبصره 1: پرداخت حقوق و مزاياي مدت مرخصي هاي استحقاقي ذخيره شده به اعضاي هيات علمي باز خريد شده، بلامانع است.</a:t>
            </a:r>
            <a:endParaRPr lang="en-US" sz="2400" dirty="0">
              <a:solidFill>
                <a:srgbClr val="FF0000"/>
              </a:solidFill>
              <a:cs typeface="B Lotus" pitchFamily="2" charset="-78"/>
            </a:endParaRPr>
          </a:p>
          <a:p>
            <a:pPr algn="just" rtl="1">
              <a:buNone/>
            </a:pPr>
            <a:endParaRPr lang="fa-IR" sz="2400" dirty="0" smtClean="0">
              <a:cs typeface="B Lotus" pitchFamily="2" charset="-78"/>
            </a:endParaRPr>
          </a:p>
          <a:p>
            <a:endParaRPr lang="fa-IR" sz="2400" dirty="0">
              <a:cs typeface="B Lotus"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71472" y="1071546"/>
            <a:ext cx="8229600" cy="5072098"/>
          </a:xfrm>
        </p:spPr>
        <p:txBody>
          <a:bodyPr>
            <a:normAutofit fontScale="92500" lnSpcReduction="10000"/>
          </a:bodyPr>
          <a:lstStyle/>
          <a:p>
            <a:pPr algn="just" rtl="1">
              <a:buNone/>
            </a:pPr>
            <a:r>
              <a:rPr lang="ar-SA" sz="2400" b="1" dirty="0" smtClean="0">
                <a:cs typeface="B Lotus" pitchFamily="2" charset="-78"/>
              </a:rPr>
              <a:t>ماده 79-</a:t>
            </a:r>
            <a:r>
              <a:rPr lang="ar-SA" sz="2400" dirty="0" smtClean="0">
                <a:cs typeface="B Lotus" pitchFamily="2" charset="-78"/>
              </a:rPr>
              <a:t> به اعضاي هيأت علمي كه بازنشسته مي شوند به ازاي هر سال خدمت معادل يك ماه آخرين حقوق و مزاياي مشمول كسور (حداكثر سي سال) به اضافه وجوه مربوطه به مرخصي هاي ذخيره شده پرداخت خواهد شد.</a:t>
            </a:r>
            <a:endParaRPr lang="fa-IR" sz="2400" dirty="0" smtClean="0">
              <a:cs typeface="B Lotus" pitchFamily="2" charset="-78"/>
            </a:endParaRPr>
          </a:p>
          <a:p>
            <a:pPr algn="just" rtl="1">
              <a:buNone/>
            </a:pPr>
            <a:endParaRPr lang="en-US" sz="2400" dirty="0" smtClean="0">
              <a:cs typeface="B Lotus" pitchFamily="2" charset="-78"/>
            </a:endParaRPr>
          </a:p>
          <a:p>
            <a:pPr algn="just" rtl="1">
              <a:buNone/>
            </a:pPr>
            <a:r>
              <a:rPr lang="ar-SA" sz="2400" dirty="0" smtClean="0">
                <a:solidFill>
                  <a:srgbClr val="FF0000"/>
                </a:solidFill>
                <a:cs typeface="B Lotus" pitchFamily="2" charset="-78"/>
              </a:rPr>
              <a:t>تبصره1: حقوق و مزاياي مشمول كسر شامل حقوق مبنا، فوق العاده مخصوص، فوق العاده جذب، فوق العاده ويژه و فوق العاده اشعه مي باشد.</a:t>
            </a:r>
            <a:endParaRPr lang="en-US" sz="2400" dirty="0" smtClean="0">
              <a:solidFill>
                <a:srgbClr val="FF0000"/>
              </a:solidFill>
              <a:cs typeface="B Lotus" pitchFamily="2" charset="-78"/>
            </a:endParaRPr>
          </a:p>
          <a:p>
            <a:pPr algn="just" rtl="1">
              <a:buNone/>
            </a:pPr>
            <a:r>
              <a:rPr lang="ar-SA" sz="2400" dirty="0" smtClean="0">
                <a:solidFill>
                  <a:srgbClr val="FF0000"/>
                </a:solidFill>
                <a:cs typeface="B Lotus" pitchFamily="2" charset="-78"/>
              </a:rPr>
              <a:t>تبصره2: سنوات خدمت اعضاي هيأت علمي كه بخشي از ان قبلاً به صورت غيرهيأت علمي انجام شده است، به عنوان سابقه پرداخت پاداش قابل محاسبه است.</a:t>
            </a:r>
            <a:endParaRPr lang="fa-IR" sz="2400" dirty="0" smtClean="0">
              <a:solidFill>
                <a:srgbClr val="FF0000"/>
              </a:solidFill>
              <a:cs typeface="B Lotus" pitchFamily="2" charset="-78"/>
            </a:endParaRPr>
          </a:p>
          <a:p>
            <a:pPr algn="just" rtl="1">
              <a:buNone/>
            </a:pPr>
            <a:endParaRPr lang="fa-IR" sz="2400" dirty="0" smtClean="0">
              <a:solidFill>
                <a:srgbClr val="FF0000"/>
              </a:solidFill>
              <a:cs typeface="B Lotus" pitchFamily="2" charset="-78"/>
            </a:endParaRPr>
          </a:p>
          <a:p>
            <a:pPr algn="just" rtl="1">
              <a:buNone/>
            </a:pPr>
            <a:r>
              <a:rPr lang="ar-SA" sz="2400" dirty="0" smtClean="0">
                <a:solidFill>
                  <a:srgbClr val="FF0000"/>
                </a:solidFill>
                <a:cs typeface="B Lotus" pitchFamily="2" charset="-78"/>
              </a:rPr>
              <a:t>تبصره3: موسسه مي تواند در مواردي كه به خدمات علمي مازاد بر 30 سال هر يك از اعضاي هيأت علمي با مرتبه استاد تمامي نياز داشته باشد در صورت تقاضاي ذينفع نسبت به بازخريد مرخصي ذخيره استحقاقي وي مبادرت نمايد در غير اين صورت بازخريد مرخصي هاي استفاده نشده موكول به بازنشستگي عضو هيأت علمي خواهد بود. </a:t>
            </a:r>
            <a:endParaRPr lang="fa-IR" sz="2400" dirty="0" smtClean="0">
              <a:solidFill>
                <a:srgbClr val="FF0000"/>
              </a:solidFill>
              <a:cs typeface="B Lotus" pitchFamily="2" charset="-78"/>
            </a:endParaRPr>
          </a:p>
          <a:p>
            <a:pPr algn="just" rtl="1">
              <a:buNone/>
            </a:pPr>
            <a:r>
              <a:rPr lang="fa-IR" sz="2400" dirty="0" smtClean="0">
                <a:solidFill>
                  <a:srgbClr val="FF0000"/>
                </a:solidFill>
                <a:cs typeface="B Lotus" pitchFamily="2" charset="-78"/>
              </a:rPr>
              <a:t>ماده 80: اعضای هیئت علمی رسمی و پیمانی در طول خدمت صرفاً یک بار مجاز هستند نسبت به تغییر صندوق بیمه بازنشستگی خود طبق قوانین و مقررات عمومی دولت مبادرت نمایند.</a:t>
            </a:r>
            <a:endParaRPr lang="fa-IR" sz="2400" dirty="0">
              <a:cs typeface="B Lotus"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428604"/>
            <a:ext cx="8286808" cy="5929354"/>
          </a:xfrm>
        </p:spPr>
        <p:txBody>
          <a:bodyPr>
            <a:normAutofit/>
          </a:bodyPr>
          <a:lstStyle/>
          <a:p>
            <a:pPr algn="just" rtl="1">
              <a:buNone/>
            </a:pPr>
            <a:endParaRPr lang="fa-IR" sz="2400" dirty="0" smtClean="0">
              <a:solidFill>
                <a:srgbClr val="FF0000"/>
              </a:solidFill>
              <a:cs typeface="B Lotus" pitchFamily="2" charset="-78"/>
            </a:endParaRPr>
          </a:p>
          <a:p>
            <a:pPr algn="just" rtl="1">
              <a:buNone/>
            </a:pPr>
            <a:endParaRPr lang="fa-IR" sz="2400" dirty="0" smtClean="0">
              <a:solidFill>
                <a:srgbClr val="FF0000"/>
              </a:solidFill>
              <a:cs typeface="B Lotus" pitchFamily="2" charset="-78"/>
            </a:endParaRPr>
          </a:p>
          <a:p>
            <a:pPr algn="just" rtl="1">
              <a:buNone/>
            </a:pPr>
            <a:r>
              <a:rPr lang="ar-SA" sz="2400" dirty="0" smtClean="0">
                <a:solidFill>
                  <a:srgbClr val="FF0000"/>
                </a:solidFill>
                <a:cs typeface="B Lotus" pitchFamily="2" charset="-78"/>
              </a:rPr>
              <a:t>تبصره1: كارمندان غير هيأت علمي مجازند در صورت داشتن شرايط، در فراخوان مربوطه شركت نمايند.</a:t>
            </a:r>
            <a:endParaRPr lang="en-US" sz="2400" dirty="0" smtClean="0">
              <a:solidFill>
                <a:srgbClr val="FF0000"/>
              </a:solidFill>
              <a:cs typeface="B Lotus" pitchFamily="2" charset="-78"/>
            </a:endParaRPr>
          </a:p>
          <a:p>
            <a:pPr algn="just" rtl="1">
              <a:buNone/>
            </a:pPr>
            <a:endParaRPr lang="en-US" sz="2400" dirty="0" smtClean="0">
              <a:solidFill>
                <a:srgbClr val="FF0000"/>
              </a:solidFill>
              <a:cs typeface="B Lotus" pitchFamily="2" charset="-78"/>
            </a:endParaRPr>
          </a:p>
          <a:p>
            <a:pPr algn="just" rtl="1">
              <a:buNone/>
            </a:pPr>
            <a:r>
              <a:rPr lang="ar-SA" sz="2400" dirty="0" smtClean="0">
                <a:solidFill>
                  <a:srgbClr val="FF0000"/>
                </a:solidFill>
                <a:cs typeface="B Lotus" pitchFamily="2" charset="-78"/>
              </a:rPr>
              <a:t>تبصره2: استخدام از بين دارندگان مدارك كارشناسي ارشد صرفاً در موارد خاص و برابر ضوابط اين آيين نامه بلامانع است.</a:t>
            </a:r>
            <a:endParaRPr lang="en-US" sz="2400" dirty="0" smtClean="0">
              <a:solidFill>
                <a:srgbClr val="FF0000"/>
              </a:solidFill>
              <a:cs typeface="B Lotus" pitchFamily="2" charset="-78"/>
            </a:endParaRPr>
          </a:p>
          <a:p>
            <a:pPr algn="just" rtl="1">
              <a:buNone/>
            </a:pPr>
            <a:endParaRPr lang="en-US" sz="2400" dirty="0" smtClean="0">
              <a:solidFill>
                <a:srgbClr val="FF0000"/>
              </a:solidFill>
              <a:cs typeface="B Lotus" pitchFamily="2" charset="-78"/>
            </a:endParaRPr>
          </a:p>
          <a:p>
            <a:pPr algn="just" rtl="1">
              <a:buNone/>
            </a:pPr>
            <a:r>
              <a:rPr lang="ar-SA" sz="2400" dirty="0" smtClean="0">
                <a:solidFill>
                  <a:srgbClr val="FF0000"/>
                </a:solidFill>
                <a:cs typeface="B Lotus" pitchFamily="2" charset="-78"/>
              </a:rPr>
              <a:t>تبصره 3: مستخدمين غير هيأت علمي در صورت تبديل وضعيت به هيأت علمي نيز مشمول اين ماده بوده و ابتدا به صورت پيماني به كار گرفته خواهند شد. </a:t>
            </a:r>
            <a:endParaRPr lang="en-US" sz="2400" dirty="0" smtClean="0">
              <a:solidFill>
                <a:srgbClr val="FF0000"/>
              </a:solidFill>
              <a:cs typeface="B Lotus" pitchFamily="2" charset="-78"/>
            </a:endParaRPr>
          </a:p>
          <a:p>
            <a:pPr algn="just" rtl="1">
              <a:buNone/>
            </a:pPr>
            <a:endParaRPr lang="en-US" sz="2400" dirty="0" smtClean="0">
              <a:solidFill>
                <a:srgbClr val="FF0000"/>
              </a:solidFill>
              <a:cs typeface="B Lotus" pitchFamily="2" charset="-78"/>
            </a:endParaRPr>
          </a:p>
          <a:p>
            <a:pPr algn="just" rtl="1">
              <a:buNone/>
            </a:pPr>
            <a:endParaRPr lang="en-US" sz="2400" dirty="0">
              <a:cs typeface="B Lotus" pitchFamily="2" charset="-78"/>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hrizi\Pictures\MP Navigator EX\2002_01_01\IM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5" y="332655"/>
            <a:ext cx="4824537" cy="619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697535"/>
      </p:ext>
    </p:extLst>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algn="ctr" rtl="1"/>
            <a:endParaRPr lang="fa-IR" sz="4800" dirty="0" smtClean="0">
              <a:solidFill>
                <a:srgbClr val="C00000"/>
              </a:solidFill>
              <a:cs typeface="B Lotus" pitchFamily="2" charset="-78"/>
            </a:endParaRPr>
          </a:p>
          <a:p>
            <a:pPr marL="0" indent="0" algn="ctr" rtl="1">
              <a:buNone/>
            </a:pPr>
            <a:r>
              <a:rPr lang="fa-IR" sz="4800" dirty="0" smtClean="0">
                <a:solidFill>
                  <a:srgbClr val="C00000"/>
                </a:solidFill>
                <a:cs typeface="B Lotus" pitchFamily="2" charset="-78"/>
              </a:rPr>
              <a:t>دستورالعمل نقل و انتقالات اعضای هیئت علمی دانشگاه ها / دانشکده های علوم پزشکی کشور و سازمان های وابسته </a:t>
            </a:r>
            <a:endParaRPr lang="fa-IR" sz="4800" dirty="0">
              <a:solidFill>
                <a:srgbClr val="C00000"/>
              </a:solidFill>
              <a:cs typeface="B Lotus" pitchFamily="2" charset="-78"/>
            </a:endParaRPr>
          </a:p>
        </p:txBody>
      </p:sp>
    </p:spTree>
    <p:extLst>
      <p:ext uri="{BB962C8B-B14F-4D97-AF65-F5344CB8AC3E}">
        <p14:creationId xmlns:p14="http://schemas.microsoft.com/office/powerpoint/2010/main" val="3011654931"/>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algn="r" rtl="1"/>
            <a:r>
              <a:rPr lang="fa-IR" dirty="0" smtClean="0">
                <a:cs typeface="B Lotus" pitchFamily="2" charset="-78"/>
              </a:rPr>
              <a:t>ماده 1: به منظور بررسی تقاضاهای واصله نقل و انتقال اعضای هیئت علمی دانشگاه ها / دانشکده های علوم پزشکی و سازمان های وابسته به وزارت ، کمیته نقل و انتقالات اعضای هیئت علمی در حوزه معاونت آموزشی تشکیل می گردد .</a:t>
            </a:r>
          </a:p>
          <a:p>
            <a:pPr algn="r" rtl="1"/>
            <a:r>
              <a:rPr lang="fa-IR" dirty="0" smtClean="0">
                <a:cs typeface="B Lotus" pitchFamily="2" charset="-78"/>
              </a:rPr>
              <a:t>تبصره : اعضای این کمیته متشکل از معاون آموزشی وزارت بهداشت ، معاون توسعه مدیریت و منابع وزارت بهداشت ، مشاور وزیر و مدیر کل حوزه وزارتی (به عنوان نماینده وزیر) و رئیس مرکز جذب و امور اعضای هیئت علمی و دبیر آن رئیس مرکز خواهد بود .</a:t>
            </a:r>
          </a:p>
          <a:p>
            <a:pPr algn="r" rtl="1"/>
            <a:endParaRPr lang="fa-IR" dirty="0">
              <a:cs typeface="B Lotus" pitchFamily="2" charset="-78"/>
            </a:endParaRPr>
          </a:p>
        </p:txBody>
      </p:sp>
    </p:spTree>
    <p:extLst>
      <p:ext uri="{BB962C8B-B14F-4D97-AF65-F5344CB8AC3E}">
        <p14:creationId xmlns:p14="http://schemas.microsoft.com/office/powerpoint/2010/main" val="2432587385"/>
      </p:ext>
    </p:extLst>
  </p:cSld>
  <p:clrMapOvr>
    <a:masterClrMapping/>
  </p:clrMapOvr>
  <p:transition spd="slow">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lnSpcReduction="10000"/>
          </a:bodyPr>
          <a:lstStyle/>
          <a:p>
            <a:pPr algn="r" rtl="1"/>
            <a:r>
              <a:rPr lang="fa-IR" dirty="0" smtClean="0">
                <a:cs typeface="B Lotus" pitchFamily="2" charset="-78"/>
              </a:rPr>
              <a:t>ماده 2: درخواست انتقال دائم اعضای هیئت علمی پس از موافقت دانشگاه ها / دانشکده های علوم پزشکی و سازمان های وابسته به وزارت در مبداء و مقصد در کمیته نقل و انتقالات اعضای هیئت علمی بررسی و مورد تصمیم گیری قرار می گیرد .</a:t>
            </a:r>
          </a:p>
          <a:p>
            <a:pPr algn="r" rtl="1"/>
            <a:r>
              <a:rPr lang="fa-IR" dirty="0" smtClean="0">
                <a:cs typeface="B Lotus" pitchFamily="2" charset="-78"/>
              </a:rPr>
              <a:t>ماده 3: انتقال اعضای هیئت علمی به دانشگاه های کلان شهر (تهران ، اصفهان ، شیراز ، تبریز ، مشهد ) با رعایت شرایط این دستورالعمل صرفاً در مرتبه </a:t>
            </a:r>
            <a:r>
              <a:rPr lang="fa-IR" dirty="0" smtClean="0">
                <a:solidFill>
                  <a:srgbClr val="FF0000"/>
                </a:solidFill>
                <a:cs typeface="B Lotus" pitchFamily="2" charset="-78"/>
              </a:rPr>
              <a:t>دانشیار</a:t>
            </a:r>
            <a:r>
              <a:rPr lang="fa-IR" dirty="0" smtClean="0">
                <a:cs typeface="B Lotus" pitchFamily="2" charset="-78"/>
              </a:rPr>
              <a:t> و یا </a:t>
            </a:r>
            <a:r>
              <a:rPr lang="fa-IR" dirty="0" smtClean="0">
                <a:solidFill>
                  <a:srgbClr val="FF0000"/>
                </a:solidFill>
                <a:cs typeface="B Lotus" pitchFamily="2" charset="-78"/>
              </a:rPr>
              <a:t>استاد</a:t>
            </a:r>
            <a:r>
              <a:rPr lang="fa-IR" dirty="0" smtClean="0">
                <a:cs typeface="B Lotus" pitchFamily="2" charset="-78"/>
              </a:rPr>
              <a:t> و با </a:t>
            </a:r>
            <a:r>
              <a:rPr lang="fa-IR" dirty="0" smtClean="0">
                <a:solidFill>
                  <a:srgbClr val="FF0000"/>
                </a:solidFill>
                <a:cs typeface="B Lotus" pitchFamily="2" charset="-78"/>
              </a:rPr>
              <a:t>حداکثر 50</a:t>
            </a:r>
            <a:r>
              <a:rPr lang="fa-IR" dirty="0" smtClean="0">
                <a:cs typeface="B Lotus" pitchFamily="2" charset="-78"/>
              </a:rPr>
              <a:t> </a:t>
            </a:r>
            <a:r>
              <a:rPr lang="fa-IR" dirty="0" smtClean="0">
                <a:solidFill>
                  <a:srgbClr val="FF0000"/>
                </a:solidFill>
                <a:cs typeface="B Lotus" pitchFamily="2" charset="-78"/>
              </a:rPr>
              <a:t>سال سن </a:t>
            </a:r>
            <a:r>
              <a:rPr lang="fa-IR" dirty="0" smtClean="0">
                <a:cs typeface="B Lotus" pitchFamily="2" charset="-78"/>
              </a:rPr>
              <a:t>و در صورت </a:t>
            </a:r>
            <a:r>
              <a:rPr lang="fa-IR" dirty="0" smtClean="0">
                <a:solidFill>
                  <a:srgbClr val="FF0000"/>
                </a:solidFill>
                <a:cs typeface="B Lotus" pitchFamily="2" charset="-78"/>
              </a:rPr>
              <a:t>رسمی قطعی </a:t>
            </a:r>
            <a:r>
              <a:rPr lang="fa-IR" dirty="0" smtClean="0">
                <a:cs typeface="B Lotus" pitchFamily="2" charset="-78"/>
              </a:rPr>
              <a:t>امکان پذیر خواهد بود .</a:t>
            </a:r>
          </a:p>
          <a:p>
            <a:pPr algn="r" rtl="1"/>
            <a:r>
              <a:rPr lang="fa-IR" dirty="0" smtClean="0">
                <a:cs typeface="B Lotus" pitchFamily="2" charset="-78"/>
              </a:rPr>
              <a:t>تبصره : انتقال اعضای هیئت علمی پیمانی به سایر دانشگاه ها بجز دانشگاه های کلان شهر </a:t>
            </a:r>
            <a:r>
              <a:rPr lang="fa-IR" dirty="0" smtClean="0">
                <a:solidFill>
                  <a:srgbClr val="FF0000"/>
                </a:solidFill>
                <a:cs typeface="B Lotus" pitchFamily="2" charset="-78"/>
              </a:rPr>
              <a:t>پس از 5 سال اشتغال به صورت پیمانی </a:t>
            </a:r>
            <a:r>
              <a:rPr lang="fa-IR" dirty="0" smtClean="0">
                <a:cs typeface="B Lotus" pitchFamily="2" charset="-78"/>
              </a:rPr>
              <a:t>در دانشگاه مبدأ قابل بررسی خواهد بود .</a:t>
            </a:r>
            <a:endParaRPr lang="fa-IR" dirty="0">
              <a:cs typeface="B Lotus" pitchFamily="2" charset="-78"/>
            </a:endParaRPr>
          </a:p>
        </p:txBody>
      </p:sp>
    </p:spTree>
    <p:extLst>
      <p:ext uri="{BB962C8B-B14F-4D97-AF65-F5344CB8AC3E}">
        <p14:creationId xmlns:p14="http://schemas.microsoft.com/office/powerpoint/2010/main" val="340604689"/>
      </p:ext>
    </p:extLst>
  </p:cSld>
  <p:clrMapOvr>
    <a:masterClrMapping/>
  </p:clrMapOvr>
  <p:transition spd="slow">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algn="r" rtl="1"/>
            <a:r>
              <a:rPr lang="fa-IR" dirty="0" smtClean="0">
                <a:cs typeface="B Lotus" pitchFamily="2" charset="-78"/>
              </a:rPr>
              <a:t>تبصره : دانشگاه ها / دانشکده های علوم پزشکی و موسسات وابسته مکلف هستند تقاضای آن دسته از اعضای هیئت علمی که </a:t>
            </a:r>
            <a:r>
              <a:rPr lang="fa-IR" dirty="0" smtClean="0">
                <a:solidFill>
                  <a:srgbClr val="FF0000"/>
                </a:solidFill>
                <a:cs typeface="B Lotus" pitchFamily="2" charset="-78"/>
              </a:rPr>
              <a:t>حداقل 15 سال</a:t>
            </a:r>
            <a:r>
              <a:rPr lang="fa-IR" dirty="0" smtClean="0">
                <a:cs typeface="B Lotus" pitchFamily="2" charset="-78"/>
              </a:rPr>
              <a:t> از خدمت خود را در مناطق کم برخوردار گذرانده و در مراتب </a:t>
            </a:r>
            <a:r>
              <a:rPr lang="fa-IR" dirty="0" smtClean="0">
                <a:solidFill>
                  <a:srgbClr val="FF0000"/>
                </a:solidFill>
                <a:cs typeface="B Lotus" pitchFamily="2" charset="-78"/>
              </a:rPr>
              <a:t>دانشیار</a:t>
            </a:r>
            <a:r>
              <a:rPr lang="fa-IR" dirty="0" smtClean="0">
                <a:cs typeface="B Lotus" pitchFamily="2" charset="-78"/>
              </a:rPr>
              <a:t> یا </a:t>
            </a:r>
            <a:r>
              <a:rPr lang="fa-IR" dirty="0" smtClean="0">
                <a:solidFill>
                  <a:srgbClr val="FF0000"/>
                </a:solidFill>
                <a:cs typeface="B Lotus" pitchFamily="2" charset="-78"/>
              </a:rPr>
              <a:t>استاد</a:t>
            </a:r>
            <a:r>
              <a:rPr lang="fa-IR" dirty="0" smtClean="0">
                <a:cs typeface="B Lotus" pitchFamily="2" charset="-78"/>
              </a:rPr>
              <a:t> هستند را جهت بررسی انتقال به دانشگاه های برخوردار به کمیته نقل و انتقال اعضای هیئت علمی ارسال نموده و کمیته مذکور در خصوص جایابی آنان با نظر موافق اقدام نماید.</a:t>
            </a:r>
          </a:p>
          <a:p>
            <a:pPr algn="r" rtl="1"/>
            <a:r>
              <a:rPr lang="fa-IR" dirty="0" smtClean="0">
                <a:cs typeface="B Lotus" pitchFamily="2" charset="-78"/>
              </a:rPr>
              <a:t>ماد 4: انتقال دائم اعضای هیئت علمی که مشمول ماده 109 آیین نامه که مشمول ماده 109 آیین نامه اداری استخدامی اعضای هیئت علمی </a:t>
            </a:r>
            <a:r>
              <a:rPr lang="fa-IR" dirty="0" smtClean="0">
                <a:solidFill>
                  <a:srgbClr val="FF0000"/>
                </a:solidFill>
                <a:cs typeface="B Lotus" pitchFamily="2" charset="-78"/>
              </a:rPr>
              <a:t>(رکود علمی ) </a:t>
            </a:r>
            <a:r>
              <a:rPr lang="fa-IR" dirty="0" smtClean="0">
                <a:cs typeface="B Lotus" pitchFamily="2" charset="-78"/>
              </a:rPr>
              <a:t>می باشند امکان پذیر نمی باشد.</a:t>
            </a:r>
            <a:endParaRPr lang="fa-IR" dirty="0">
              <a:cs typeface="B Lotus" pitchFamily="2" charset="-78"/>
            </a:endParaRPr>
          </a:p>
        </p:txBody>
      </p:sp>
    </p:spTree>
    <p:extLst>
      <p:ext uri="{BB962C8B-B14F-4D97-AF65-F5344CB8AC3E}">
        <p14:creationId xmlns:p14="http://schemas.microsoft.com/office/powerpoint/2010/main" val="2015513527"/>
      </p:ext>
    </p:extLst>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algn="r" rtl="1"/>
            <a:r>
              <a:rPr lang="fa-IR" dirty="0" smtClean="0">
                <a:cs typeface="B Lotus" pitchFamily="2" charset="-78"/>
              </a:rPr>
              <a:t>ماده 5: </a:t>
            </a:r>
            <a:r>
              <a:rPr lang="fa-IR" dirty="0" smtClean="0">
                <a:solidFill>
                  <a:srgbClr val="FF0000"/>
                </a:solidFill>
                <a:cs typeface="B Lotus" pitchFamily="2" charset="-78"/>
              </a:rPr>
              <a:t>انتقال دائم </a:t>
            </a:r>
            <a:r>
              <a:rPr lang="fa-IR" dirty="0" smtClean="0">
                <a:cs typeface="B Lotus" pitchFamily="2" charset="-78"/>
              </a:rPr>
              <a:t>اعضای هیئت علمی که پرونده مفتوحه در </a:t>
            </a:r>
            <a:r>
              <a:rPr lang="fa-IR" dirty="0" smtClean="0">
                <a:solidFill>
                  <a:srgbClr val="FF0000"/>
                </a:solidFill>
                <a:cs typeface="B Lotus" pitchFamily="2" charset="-78"/>
              </a:rPr>
              <a:t>هیئت بدوی انتظامی </a:t>
            </a:r>
            <a:r>
              <a:rPr lang="fa-IR" dirty="0" smtClean="0">
                <a:cs typeface="B Lotus" pitchFamily="2" charset="-78"/>
              </a:rPr>
              <a:t>یا هیئت تجدید نظر انتظامی اعضای هیئت علمی دارند </a:t>
            </a:r>
            <a:r>
              <a:rPr lang="fa-IR" dirty="0" smtClean="0">
                <a:solidFill>
                  <a:srgbClr val="FF0000"/>
                </a:solidFill>
                <a:cs typeface="B Lotus" pitchFamily="2" charset="-78"/>
              </a:rPr>
              <a:t>امکان پذیر نمی باشد .</a:t>
            </a:r>
          </a:p>
          <a:p>
            <a:pPr algn="r" rtl="1"/>
            <a:r>
              <a:rPr lang="fa-IR" dirty="0" smtClean="0">
                <a:cs typeface="B Lotus" pitchFamily="2" charset="-78"/>
              </a:rPr>
              <a:t>ماده 6: انتقال دائم اعضای هیئت علمی در حین مأموریت آموزشی و تا زمان </a:t>
            </a:r>
            <a:r>
              <a:rPr lang="fa-IR" dirty="0" smtClean="0">
                <a:solidFill>
                  <a:srgbClr val="FF0000"/>
                </a:solidFill>
                <a:cs typeface="B Lotus" pitchFamily="2" charset="-78"/>
              </a:rPr>
              <a:t>اتمام تعهدات مأموریت آموزشی </a:t>
            </a:r>
            <a:r>
              <a:rPr lang="fa-IR" dirty="0" smtClean="0">
                <a:cs typeface="B Lotus" pitchFamily="2" charset="-78"/>
              </a:rPr>
              <a:t>و همچنین در زمان </a:t>
            </a:r>
            <a:r>
              <a:rPr lang="fa-IR" dirty="0" smtClean="0">
                <a:solidFill>
                  <a:srgbClr val="FF0000"/>
                </a:solidFill>
                <a:cs typeface="B Lotus" pitchFamily="2" charset="-78"/>
              </a:rPr>
              <a:t>مرخصی بدون حقوق </a:t>
            </a:r>
            <a:r>
              <a:rPr lang="fa-IR" dirty="0" smtClean="0">
                <a:cs typeface="B Lotus" pitchFamily="2" charset="-78"/>
              </a:rPr>
              <a:t>امکان پذیر نمی باشد.</a:t>
            </a:r>
          </a:p>
          <a:p>
            <a:pPr algn="r" rtl="1"/>
            <a:r>
              <a:rPr lang="fa-IR" dirty="0" smtClean="0">
                <a:cs typeface="B Lotus" pitchFamily="2" charset="-78"/>
              </a:rPr>
              <a:t>ماده 7: مأموریت اعضای هیئت علمی بین دانشگاه ها / دانشکده های علوم پزشکی و موسسات وابسته با موافقت مبدأ و مقصد و تأیید کمیته نقل و انتقال انجام می شود. حقوق و مزایای عضو هیئت علمی در مدت مأموریت با نظر مبدأ و مقصد پرداخت خواهد شد .</a:t>
            </a:r>
            <a:endParaRPr lang="fa-IR" dirty="0">
              <a:cs typeface="B Lotus" pitchFamily="2" charset="-78"/>
            </a:endParaRPr>
          </a:p>
        </p:txBody>
      </p:sp>
    </p:spTree>
    <p:extLst>
      <p:ext uri="{BB962C8B-B14F-4D97-AF65-F5344CB8AC3E}">
        <p14:creationId xmlns:p14="http://schemas.microsoft.com/office/powerpoint/2010/main" val="2793200668"/>
      </p:ext>
    </p:extLst>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793507"/>
          </a:xfrm>
        </p:spPr>
        <p:txBody>
          <a:bodyPr>
            <a:normAutofit fontScale="85000" lnSpcReduction="20000"/>
          </a:bodyPr>
          <a:lstStyle/>
          <a:p>
            <a:pPr marL="0" indent="0" algn="r" rtl="1">
              <a:buNone/>
            </a:pPr>
            <a:r>
              <a:rPr lang="fa-IR" dirty="0" smtClean="0">
                <a:cs typeface="B Lotus" pitchFamily="2" charset="-78"/>
              </a:rPr>
              <a:t> </a:t>
            </a:r>
          </a:p>
          <a:p>
            <a:pPr algn="r" rtl="1"/>
            <a:r>
              <a:rPr lang="fa-IR" dirty="0" smtClean="0">
                <a:cs typeface="B Lotus" pitchFamily="2" charset="-78"/>
              </a:rPr>
              <a:t>ماده 8: مأموریت و انتقال اعضای هیئت علمی نهادهای عمومی غیر دولتی و عام المنفعه به دانشگاه / دانشکده های علوم پزشکی و موسسات وابسته به وزارت ممنوع است .</a:t>
            </a:r>
          </a:p>
          <a:p>
            <a:pPr algn="r" rtl="1"/>
            <a:r>
              <a:rPr lang="fa-IR" dirty="0" smtClean="0">
                <a:cs typeface="B Lotus" pitchFamily="2" charset="-78"/>
              </a:rPr>
              <a:t>ماده 9: انتقال اعضای هیئت علمی دانشگاه ها و موسسات وزارت علوم ، تحقیقات و فن آوری به دانشگاه های علوم پزشکی در صورت احراز شرایط زیر و رعایت این دستورالعمل امکان پذیر می باشد :</a:t>
            </a:r>
          </a:p>
          <a:p>
            <a:pPr algn="r" rtl="1"/>
            <a:r>
              <a:rPr lang="fa-IR" dirty="0" smtClean="0">
                <a:solidFill>
                  <a:srgbClr val="FF0000"/>
                </a:solidFill>
                <a:cs typeface="B Lotus" pitchFamily="2" charset="-78"/>
              </a:rPr>
              <a:t>الف : دارا بودن مرتبه دانشیار یا استاد </a:t>
            </a:r>
          </a:p>
          <a:p>
            <a:pPr algn="r" rtl="1"/>
            <a:r>
              <a:rPr lang="fa-IR" dirty="0" smtClean="0">
                <a:solidFill>
                  <a:srgbClr val="FF0000"/>
                </a:solidFill>
                <a:cs typeface="B Lotus" pitchFamily="2" charset="-78"/>
              </a:rPr>
              <a:t>ب : حداکثر 50 سال سن </a:t>
            </a:r>
          </a:p>
          <a:p>
            <a:pPr algn="r" rtl="1"/>
            <a:r>
              <a:rPr lang="fa-IR" dirty="0" smtClean="0">
                <a:solidFill>
                  <a:srgbClr val="FF0000"/>
                </a:solidFill>
                <a:cs typeface="B Lotus" pitchFamily="2" charset="-78"/>
              </a:rPr>
              <a:t>ج : موافقت وزارت علوم ، تحقیقات و فناوری </a:t>
            </a:r>
          </a:p>
          <a:p>
            <a:pPr algn="r" rtl="1"/>
            <a:r>
              <a:rPr lang="fa-IR" dirty="0" smtClean="0">
                <a:cs typeface="B Lotus" pitchFamily="2" charset="-78"/>
              </a:rPr>
              <a:t>تبصره : مأموریت و انتقال اعضای هیئت علمی دانشگاه آزاد اسلامی به دانشگاه های علوم پزشکی و ستاد مرکزی وزارت امکان پذیر نمی باشد.</a:t>
            </a:r>
          </a:p>
          <a:p>
            <a:pPr algn="r" rtl="1"/>
            <a:r>
              <a:rPr lang="fa-IR" dirty="0" smtClean="0">
                <a:cs typeface="B Lotus" pitchFamily="2" charset="-78"/>
              </a:rPr>
              <a:t>ماده 10: نقل و انتقال اعضای هیئت علمی متعهد خدمت بورسیه ، مشمولین ضریب </a:t>
            </a:r>
            <a:r>
              <a:rPr lang="en-US" dirty="0" smtClean="0">
                <a:cs typeface="B Lotus" pitchFamily="2" charset="-78"/>
              </a:rPr>
              <a:t>k</a:t>
            </a:r>
            <a:r>
              <a:rPr lang="fa-IR" dirty="0" smtClean="0">
                <a:cs typeface="B Lotus" pitchFamily="2" charset="-78"/>
              </a:rPr>
              <a:t> و مشمولین قانون نحوه تأمین ماده 1 هیئت علمی تابع دستورالعمل جداگانه ای خواهد بود . </a:t>
            </a:r>
            <a:endParaRPr lang="fa-IR" dirty="0">
              <a:cs typeface="B Lotus" pitchFamily="2" charset="-78"/>
            </a:endParaRPr>
          </a:p>
        </p:txBody>
      </p:sp>
    </p:spTree>
    <p:extLst>
      <p:ext uri="{BB962C8B-B14F-4D97-AF65-F5344CB8AC3E}">
        <p14:creationId xmlns:p14="http://schemas.microsoft.com/office/powerpoint/2010/main" val="118238442"/>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8229600" cy="4525963"/>
          </a:xfrm>
        </p:spPr>
        <p:txBody>
          <a:bodyPr>
            <a:noAutofit/>
          </a:bodyPr>
          <a:lstStyle/>
          <a:p>
            <a:pPr algn="just" rtl="1">
              <a:buNone/>
            </a:pPr>
            <a:r>
              <a:rPr lang="ar-SA" sz="2400" dirty="0" smtClean="0">
                <a:solidFill>
                  <a:srgbClr val="FF0000"/>
                </a:solidFill>
                <a:cs typeface="B Lotus" pitchFamily="2" charset="-78"/>
              </a:rPr>
              <a:t>تبصره 4: ايثارگران واجد شرايط عضويت هيأت علمي مشمول بند ز ماده 44 قانون برنامه پنجم توسعه جهت ورود به خدمت به عنوان هيأت علمي ملزم به شركت در فراخوان و طي مراحل جذب براي تأييد صلاحيت عمومي خواهند بود. </a:t>
            </a:r>
            <a:endParaRPr lang="en-US" sz="2400" dirty="0" smtClean="0">
              <a:solidFill>
                <a:srgbClr val="FF0000"/>
              </a:solidFill>
              <a:cs typeface="B Lotus" pitchFamily="2" charset="-78"/>
            </a:endParaRPr>
          </a:p>
          <a:p>
            <a:pPr algn="just" rtl="1">
              <a:buNone/>
            </a:pPr>
            <a:endParaRPr lang="en-US" sz="2400" dirty="0" smtClean="0">
              <a:solidFill>
                <a:srgbClr val="FF0000"/>
              </a:solidFill>
              <a:cs typeface="B Lotus" pitchFamily="2" charset="-78"/>
            </a:endParaRPr>
          </a:p>
          <a:p>
            <a:pPr algn="just" rtl="1">
              <a:buNone/>
            </a:pPr>
            <a:r>
              <a:rPr lang="ar-SA" sz="2400" dirty="0" smtClean="0">
                <a:solidFill>
                  <a:srgbClr val="FF0000"/>
                </a:solidFill>
                <a:cs typeface="B Lotus" pitchFamily="2" charset="-78"/>
              </a:rPr>
              <a:t>تبصره 5: مؤسسه مجاز است از پذيرفته شدگان فراخوان استخدامي حسب تشخيص شوراي مؤسسه، تعهدنامه محضري براي مدت حداقل 5 سال به منظور اشتغال و تداوم خدمتي وي اخذ نمايد. </a:t>
            </a:r>
            <a:endParaRPr lang="fa-IR" sz="2400" dirty="0" smtClean="0">
              <a:solidFill>
                <a:srgbClr val="FF0000"/>
              </a:solidFill>
              <a:cs typeface="B Lotus" pitchFamily="2" charset="-78"/>
            </a:endParaRPr>
          </a:p>
          <a:p>
            <a:pPr algn="just" rtl="1">
              <a:buNone/>
            </a:pPr>
            <a:r>
              <a:rPr lang="fa-IR" sz="2400" dirty="0" smtClean="0">
                <a:cs typeface="B Lotus" pitchFamily="2" charset="-78"/>
              </a:rPr>
              <a:t>ماده 5: در بدو استخدام اعضای هیئت علمی با مرتبه استادیاری به صورت تمام وقت جغرافیایی و مربیان به صورت تمام وقت استخدام می شوند . </a:t>
            </a:r>
            <a:endParaRPr lang="en-US" sz="2400" dirty="0" smtClean="0">
              <a:cs typeface="B Lotus" pitchFamily="2" charset="-78"/>
            </a:endParaRPr>
          </a:p>
          <a:p>
            <a:endParaRPr lang="fa-IR" sz="2400" dirty="0">
              <a:cs typeface="B Lotus"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5649491"/>
          </a:xfrm>
        </p:spPr>
        <p:txBody>
          <a:bodyPr>
            <a:normAutofit/>
          </a:bodyPr>
          <a:lstStyle/>
          <a:p>
            <a:pPr algn="r" rtl="1"/>
            <a:r>
              <a:rPr lang="fa-IR" sz="4800" dirty="0" smtClean="0">
                <a:solidFill>
                  <a:srgbClr val="FF0000"/>
                </a:solidFill>
                <a:cs typeface="B Lotus" pitchFamily="2" charset="-78"/>
              </a:rPr>
              <a:t>نکته مهم : </a:t>
            </a:r>
            <a:r>
              <a:rPr lang="fa-IR" sz="2400" dirty="0" smtClean="0">
                <a:cs typeface="B Lotus" pitchFamily="2" charset="-78"/>
              </a:rPr>
              <a:t>به استناد نامه شماره 19/3/1391 مورخ 96/2/16 دبیر دبیرخانه کلان منطقه شش آمایشی کشور شیوه نامه به شرح ذیل جهت تبدیل وضعیت مربیان به تمام وقت جغرافیایی تدوین و جهت اجرا ابلاغ گردید :</a:t>
            </a:r>
          </a:p>
          <a:p>
            <a:pPr algn="r" rtl="1"/>
            <a:r>
              <a:rPr lang="fa-IR" sz="2400" dirty="0" smtClean="0">
                <a:cs typeface="B Lotus" pitchFamily="2" charset="-78"/>
              </a:rPr>
              <a:t>شرایط عمومی :</a:t>
            </a:r>
          </a:p>
          <a:p>
            <a:pPr algn="r" rtl="1"/>
            <a:r>
              <a:rPr lang="fa-IR" sz="2400" dirty="0" smtClean="0">
                <a:cs typeface="B Lotus" pitchFamily="2" charset="-78"/>
              </a:rPr>
              <a:t>1- داشتن حداقل یک سال سابقه هیت علمی </a:t>
            </a:r>
          </a:p>
          <a:p>
            <a:pPr algn="r" rtl="1"/>
            <a:r>
              <a:rPr lang="fa-IR" sz="2400" dirty="0" smtClean="0">
                <a:cs typeface="B Lotus" pitchFamily="2" charset="-78"/>
              </a:rPr>
              <a:t>2- دارا بودن گواهی روش تدریس و روش تحقیق مقدماتی </a:t>
            </a:r>
          </a:p>
          <a:p>
            <a:pPr algn="r" rtl="1"/>
            <a:r>
              <a:rPr lang="fa-IR" sz="2400" dirty="0" smtClean="0">
                <a:cs typeface="B Lotus" pitchFamily="2" charset="-78"/>
              </a:rPr>
              <a:t>3- کسب موافقت گروه آموزشی مربوطه و ریاست دانشکده و شورای آموزشی موسسه </a:t>
            </a:r>
          </a:p>
          <a:p>
            <a:pPr marL="0" indent="0" algn="r" rtl="1">
              <a:buNone/>
            </a:pPr>
            <a:endParaRPr lang="fa-IR" sz="2400" dirty="0" smtClean="0">
              <a:cs typeface="B Lotus" pitchFamily="2" charset="-78"/>
            </a:endParaRPr>
          </a:p>
        </p:txBody>
      </p:sp>
    </p:spTree>
    <p:extLst>
      <p:ext uri="{BB962C8B-B14F-4D97-AF65-F5344CB8AC3E}">
        <p14:creationId xmlns:p14="http://schemas.microsoft.com/office/powerpoint/2010/main" val="1549147376"/>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gn="r" rtl="1"/>
            <a:r>
              <a:rPr lang="fa-IR" sz="2400" dirty="0" smtClean="0">
                <a:cs typeface="B Lotus" pitchFamily="2" charset="-78"/>
              </a:rPr>
              <a:t>شروط اختصاصی : </a:t>
            </a:r>
          </a:p>
          <a:p>
            <a:pPr algn="r" rtl="1"/>
            <a:r>
              <a:rPr lang="fa-IR" sz="2400" dirty="0" smtClean="0">
                <a:cs typeface="B Lotus" pitchFamily="2" charset="-78"/>
              </a:rPr>
              <a:t>کسب حداقل 29 امتیاز از حیطه آموزشی </a:t>
            </a:r>
          </a:p>
          <a:p>
            <a:pPr algn="r" rtl="1"/>
            <a:r>
              <a:rPr lang="fa-IR" sz="2400" dirty="0" smtClean="0">
                <a:cs typeface="B Lotus" pitchFamily="2" charset="-78"/>
              </a:rPr>
              <a:t>کسب حداقل 5 امتیاز از حیطه پژوهشی </a:t>
            </a:r>
          </a:p>
          <a:p>
            <a:pPr algn="r" rtl="1"/>
            <a:r>
              <a:rPr lang="fa-IR" sz="2400" dirty="0" smtClean="0">
                <a:cs typeface="B Lotus" pitchFamily="2" charset="-78"/>
              </a:rPr>
              <a:t>کسب حداقل 5 امتیاز از حیطه اجرایی </a:t>
            </a:r>
          </a:p>
          <a:p>
            <a:pPr algn="r" rtl="1"/>
            <a:r>
              <a:rPr lang="fa-IR" sz="2400" dirty="0" smtClean="0">
                <a:cs typeface="B Lotus" pitchFamily="2" charset="-78"/>
              </a:rPr>
              <a:t>کسب حداقل 39 امتیاز از مجموع سه ماده </a:t>
            </a:r>
          </a:p>
          <a:p>
            <a:pPr algn="r" rtl="1"/>
            <a:r>
              <a:rPr lang="fa-IR" sz="2400" dirty="0" smtClean="0">
                <a:cs typeface="B Lotus" pitchFamily="2" charset="-78"/>
              </a:rPr>
              <a:t>امتیازات به شرح جدول ذیل می باشد</a:t>
            </a:r>
            <a:endParaRPr lang="fa-IR" sz="2400" dirty="0">
              <a:cs typeface="B Lotus" pitchFamily="2" charset="-78"/>
            </a:endParaRPr>
          </a:p>
        </p:txBody>
      </p:sp>
    </p:spTree>
    <p:extLst>
      <p:ext uri="{BB962C8B-B14F-4D97-AF65-F5344CB8AC3E}">
        <p14:creationId xmlns:p14="http://schemas.microsoft.com/office/powerpoint/2010/main" val="206500959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03845034"/>
              </p:ext>
            </p:extLst>
          </p:nvPr>
        </p:nvGraphicFramePr>
        <p:xfrm>
          <a:off x="251522" y="333376"/>
          <a:ext cx="8640958" cy="6229974"/>
        </p:xfrm>
        <a:graphic>
          <a:graphicData uri="http://schemas.openxmlformats.org/drawingml/2006/table">
            <a:tbl>
              <a:tblPr rtl="1" firstRow="1" bandRow="1">
                <a:tableStyleId>{5C22544A-7EE6-4342-B048-85BDC9FD1C3A}</a:tableStyleId>
              </a:tblPr>
              <a:tblGrid>
                <a:gridCol w="1000310"/>
                <a:gridCol w="665436"/>
                <a:gridCol w="1574612"/>
                <a:gridCol w="1470168"/>
                <a:gridCol w="1111064"/>
                <a:gridCol w="996400"/>
                <a:gridCol w="742848"/>
                <a:gridCol w="1080120"/>
              </a:tblGrid>
              <a:tr h="359320">
                <a:tc>
                  <a:txBody>
                    <a:bodyPr/>
                    <a:lstStyle/>
                    <a:p>
                      <a:pPr algn="ctr" rtl="1"/>
                      <a:r>
                        <a:rPr lang="fa-IR" sz="900" dirty="0" smtClean="0">
                          <a:cs typeface="B Lotus" pitchFamily="2" charset="-78"/>
                        </a:rPr>
                        <a:t>حیطه فعالیت </a:t>
                      </a:r>
                      <a:endParaRPr lang="fa-IR" sz="900" dirty="0">
                        <a:cs typeface="B Lotus" pitchFamily="2" charset="-78"/>
                      </a:endParaRPr>
                    </a:p>
                  </a:txBody>
                  <a:tcPr anchor="ctr"/>
                </a:tc>
                <a:tc>
                  <a:txBody>
                    <a:bodyPr/>
                    <a:lstStyle/>
                    <a:p>
                      <a:pPr algn="ctr" rtl="1"/>
                      <a:r>
                        <a:rPr lang="fa-IR" sz="900" dirty="0" smtClean="0">
                          <a:cs typeface="B Lotus" pitchFamily="2" charset="-78"/>
                        </a:rPr>
                        <a:t>ردیف </a:t>
                      </a:r>
                      <a:endParaRPr lang="fa-IR" sz="900" dirty="0">
                        <a:cs typeface="B Lotus" pitchFamily="2" charset="-78"/>
                      </a:endParaRPr>
                    </a:p>
                  </a:txBody>
                  <a:tcPr anchor="ctr"/>
                </a:tc>
                <a:tc>
                  <a:txBody>
                    <a:bodyPr/>
                    <a:lstStyle/>
                    <a:p>
                      <a:pPr algn="ctr" rtl="1"/>
                      <a:r>
                        <a:rPr lang="fa-IR" sz="900" dirty="0" smtClean="0">
                          <a:cs typeface="B Lotus" pitchFamily="2" charset="-78"/>
                        </a:rPr>
                        <a:t>موضوع </a:t>
                      </a:r>
                      <a:endParaRPr lang="fa-IR" sz="900" dirty="0">
                        <a:cs typeface="B Lotus" pitchFamily="2" charset="-78"/>
                      </a:endParaRPr>
                    </a:p>
                  </a:txBody>
                  <a:tcPr anchor="ctr"/>
                </a:tc>
                <a:tc>
                  <a:txBody>
                    <a:bodyPr/>
                    <a:lstStyle/>
                    <a:p>
                      <a:pPr algn="ctr" rtl="1"/>
                      <a:r>
                        <a:rPr lang="fa-IR" sz="900" dirty="0" smtClean="0">
                          <a:cs typeface="B Lotus" pitchFamily="2" charset="-78"/>
                        </a:rPr>
                        <a:t>امتیاز</a:t>
                      </a:r>
                      <a:r>
                        <a:rPr lang="fa-IR" sz="900" baseline="0" dirty="0" smtClean="0">
                          <a:cs typeface="B Lotus" pitchFamily="2" charset="-78"/>
                        </a:rPr>
                        <a:t> در واحد کار </a:t>
                      </a:r>
                      <a:endParaRPr lang="fa-IR" sz="900" dirty="0">
                        <a:cs typeface="B Lotus" pitchFamily="2" charset="-78"/>
                      </a:endParaRPr>
                    </a:p>
                  </a:txBody>
                  <a:tcPr anchor="ctr"/>
                </a:tc>
                <a:tc>
                  <a:txBody>
                    <a:bodyPr/>
                    <a:lstStyle/>
                    <a:p>
                      <a:pPr algn="ctr" rtl="1"/>
                      <a:r>
                        <a:rPr lang="fa-IR" sz="900" dirty="0" smtClean="0">
                          <a:cs typeface="B Lotus" pitchFamily="2" charset="-78"/>
                        </a:rPr>
                        <a:t>حداقل امتیاز لازم </a:t>
                      </a:r>
                      <a:endParaRPr lang="fa-IR" sz="900" dirty="0">
                        <a:cs typeface="B Lotus" pitchFamily="2" charset="-78"/>
                      </a:endParaRPr>
                    </a:p>
                  </a:txBody>
                  <a:tcPr anchor="ctr"/>
                </a:tc>
                <a:tc>
                  <a:txBody>
                    <a:bodyPr/>
                    <a:lstStyle/>
                    <a:p>
                      <a:pPr algn="ctr" rtl="1"/>
                      <a:r>
                        <a:rPr lang="fa-IR" sz="900" dirty="0" smtClean="0">
                          <a:cs typeface="B Lotus" pitchFamily="2" charset="-78"/>
                        </a:rPr>
                        <a:t>حداکثر امتیاز قابل قبول </a:t>
                      </a:r>
                      <a:endParaRPr lang="fa-IR" sz="900" dirty="0">
                        <a:cs typeface="B Lotus" pitchFamily="2" charset="-78"/>
                      </a:endParaRPr>
                    </a:p>
                  </a:txBody>
                  <a:tcPr anchor="ctr"/>
                </a:tc>
                <a:tc>
                  <a:txBody>
                    <a:bodyPr/>
                    <a:lstStyle/>
                    <a:p>
                      <a:pPr algn="ctr" rtl="1"/>
                      <a:r>
                        <a:rPr lang="fa-IR" sz="900" dirty="0" smtClean="0">
                          <a:cs typeface="B Lotus" pitchFamily="2" charset="-78"/>
                        </a:rPr>
                        <a:t>امتیاز کسب شده </a:t>
                      </a:r>
                      <a:endParaRPr lang="fa-IR" sz="900" dirty="0">
                        <a:cs typeface="B Lotus" pitchFamily="2" charset="-78"/>
                      </a:endParaRPr>
                    </a:p>
                  </a:txBody>
                  <a:tcPr anchor="ctr"/>
                </a:tc>
                <a:tc>
                  <a:txBody>
                    <a:bodyPr/>
                    <a:lstStyle/>
                    <a:p>
                      <a:pPr algn="ctr" rtl="1"/>
                      <a:r>
                        <a:rPr lang="fa-IR" sz="900" dirty="0" smtClean="0">
                          <a:cs typeface="B Lotus" pitchFamily="2" charset="-78"/>
                        </a:rPr>
                        <a:t>ملاحظات </a:t>
                      </a:r>
                      <a:endParaRPr lang="fa-IR" sz="900" dirty="0">
                        <a:cs typeface="B Lotus" pitchFamily="2" charset="-78"/>
                      </a:endParaRPr>
                    </a:p>
                  </a:txBody>
                  <a:tcPr anchor="ctr"/>
                </a:tc>
              </a:tr>
              <a:tr h="411872">
                <a:tc>
                  <a:txBody>
                    <a:bodyPr/>
                    <a:lstStyle/>
                    <a:p>
                      <a:pPr algn="ctr" rtl="1"/>
                      <a:r>
                        <a:rPr lang="fa-IR" sz="900" dirty="0" smtClean="0">
                          <a:cs typeface="B Lotus" pitchFamily="2" charset="-78"/>
                        </a:rPr>
                        <a:t>فرهنگی </a:t>
                      </a:r>
                      <a:endParaRPr lang="fa-IR" sz="900" dirty="0">
                        <a:cs typeface="B Lotus" pitchFamily="2" charset="-78"/>
                      </a:endParaRPr>
                    </a:p>
                  </a:txBody>
                  <a:tcPr anchor="ctr"/>
                </a:tc>
                <a:tc>
                  <a:txBody>
                    <a:bodyPr/>
                    <a:lstStyle/>
                    <a:p>
                      <a:pPr algn="ctr" rtl="1"/>
                      <a:r>
                        <a:rPr lang="fa-IR" sz="900" dirty="0" smtClean="0">
                          <a:cs typeface="B Lotus" pitchFamily="2" charset="-78"/>
                        </a:rPr>
                        <a:t>1</a:t>
                      </a:r>
                      <a:endParaRPr lang="fa-IR" sz="900" dirty="0">
                        <a:cs typeface="B Lotus" pitchFamily="2" charset="-78"/>
                      </a:endParaRPr>
                    </a:p>
                  </a:txBody>
                  <a:tcPr anchor="ctr"/>
                </a:tc>
                <a:tc>
                  <a:txBody>
                    <a:bodyPr/>
                    <a:lstStyle/>
                    <a:p>
                      <a:pPr algn="ctr" rtl="1"/>
                      <a:r>
                        <a:rPr lang="fa-IR" sz="900" dirty="0" smtClean="0">
                          <a:cs typeface="B Lotus" pitchFamily="2" charset="-78"/>
                        </a:rPr>
                        <a:t>شرکت در کارگاه های دانش افزایی و توانمند سازی</a:t>
                      </a:r>
                      <a:r>
                        <a:rPr lang="fa-IR" sz="900" baseline="0" dirty="0" smtClean="0">
                          <a:cs typeface="B Lotus" pitchFamily="2" charset="-78"/>
                        </a:rPr>
                        <a:t> </a:t>
                      </a:r>
                      <a:endParaRPr lang="fa-IR" sz="900" dirty="0">
                        <a:cs typeface="B Lotus" pitchFamily="2" charset="-78"/>
                      </a:endParaRPr>
                    </a:p>
                  </a:txBody>
                  <a:tcPr anchor="ctr"/>
                </a:tc>
                <a:tc>
                  <a:txBody>
                    <a:bodyPr/>
                    <a:lstStyle/>
                    <a:p>
                      <a:pPr algn="ctr" rtl="1"/>
                      <a:r>
                        <a:rPr lang="fa-IR" sz="900" dirty="0" smtClean="0">
                          <a:cs typeface="B Lotus" pitchFamily="2" charset="-78"/>
                        </a:rPr>
                        <a:t>هر 16 ساعت معادل 2 امتیاز </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algn="ctr" rtl="1"/>
                      <a:r>
                        <a:rPr lang="fa-IR" sz="900" dirty="0" smtClean="0">
                          <a:cs typeface="B Lotus" pitchFamily="2" charset="-78"/>
                        </a:rPr>
                        <a:t>8</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algn="ctr" rtl="1"/>
                      <a:endParaRPr lang="fa-IR" sz="900" dirty="0">
                        <a:cs typeface="B Lotus" pitchFamily="2" charset="-78"/>
                      </a:endParaRPr>
                    </a:p>
                  </a:txBody>
                  <a:tcPr anchor="ctr"/>
                </a:tc>
              </a:tr>
              <a:tr h="157752">
                <a:tc rowSpan="3">
                  <a:txBody>
                    <a:bodyPr/>
                    <a:lstStyle/>
                    <a:p>
                      <a:pPr algn="ctr" rtl="1"/>
                      <a:r>
                        <a:rPr lang="fa-IR" sz="900" dirty="0" smtClean="0">
                          <a:cs typeface="B Lotus" pitchFamily="2" charset="-78"/>
                        </a:rPr>
                        <a:t>آموزشی </a:t>
                      </a:r>
                      <a:endParaRPr lang="fa-IR" sz="900" dirty="0">
                        <a:cs typeface="B Lotus" pitchFamily="2" charset="-78"/>
                      </a:endParaRPr>
                    </a:p>
                  </a:txBody>
                  <a:tcPr anchor="ctr"/>
                </a:tc>
                <a:tc>
                  <a:txBody>
                    <a:bodyPr/>
                    <a:lstStyle/>
                    <a:p>
                      <a:pPr algn="ctr" rtl="1"/>
                      <a:r>
                        <a:rPr lang="fa-IR" sz="900" dirty="0" smtClean="0">
                          <a:cs typeface="B Lotus" pitchFamily="2" charset="-78"/>
                        </a:rPr>
                        <a:t>2</a:t>
                      </a:r>
                      <a:endParaRPr lang="fa-IR" sz="900" dirty="0">
                        <a:cs typeface="B Lotus" pitchFamily="2" charset="-78"/>
                      </a:endParaRPr>
                    </a:p>
                  </a:txBody>
                  <a:tcPr anchor="ctr">
                    <a:lnB w="12700" cap="flat" cmpd="sng" algn="ctr">
                      <a:solidFill>
                        <a:schemeClr val="tx1"/>
                      </a:solidFill>
                      <a:prstDash val="solid"/>
                      <a:round/>
                      <a:headEnd type="none" w="med" len="med"/>
                      <a:tailEnd type="none" w="med" len="med"/>
                    </a:lnB>
                  </a:tcPr>
                </a:tc>
                <a:tc>
                  <a:txBody>
                    <a:bodyPr/>
                    <a:lstStyle/>
                    <a:p>
                      <a:pPr algn="ctr" rtl="1"/>
                      <a:r>
                        <a:rPr lang="fa-IR" sz="900" dirty="0" smtClean="0">
                          <a:cs typeface="B Lotus" pitchFamily="2" charset="-78"/>
                        </a:rPr>
                        <a:t>کمیت تدریس </a:t>
                      </a:r>
                      <a:endParaRPr lang="fa-IR" sz="900" dirty="0">
                        <a:cs typeface="B Lotus" pitchFamily="2" charset="-78"/>
                      </a:endParaRPr>
                    </a:p>
                  </a:txBody>
                  <a:tcPr anchor="ctr">
                    <a:lnB w="12700" cap="flat" cmpd="sng" algn="ctr">
                      <a:solidFill>
                        <a:schemeClr val="tx1"/>
                      </a:solidFill>
                      <a:prstDash val="solid"/>
                      <a:round/>
                      <a:headEnd type="none" w="med" len="med"/>
                      <a:tailEnd type="none" w="med" len="med"/>
                    </a:lnB>
                  </a:tcPr>
                </a:tc>
                <a:tc>
                  <a:txBody>
                    <a:bodyPr/>
                    <a:lstStyle/>
                    <a:p>
                      <a:pPr algn="ctr" rtl="1"/>
                      <a:r>
                        <a:rPr lang="fa-IR" sz="900" dirty="0" smtClean="0">
                          <a:cs typeface="B Lotus" pitchFamily="2" charset="-78"/>
                        </a:rPr>
                        <a:t>طبق آیین</a:t>
                      </a:r>
                      <a:r>
                        <a:rPr lang="fa-IR" sz="900" baseline="0" dirty="0" smtClean="0">
                          <a:cs typeface="B Lotus" pitchFamily="2" charset="-78"/>
                        </a:rPr>
                        <a:t> نامه ارتقا</a:t>
                      </a:r>
                      <a:endParaRPr lang="fa-IR" sz="900" dirty="0">
                        <a:cs typeface="B Lotus" pitchFamily="2" charset="-78"/>
                      </a:endParaRPr>
                    </a:p>
                  </a:txBody>
                  <a:tcPr anchor="ctr">
                    <a:lnB w="12700" cap="flat" cmpd="sng" algn="ctr">
                      <a:solidFill>
                        <a:schemeClr val="tx1"/>
                      </a:solidFill>
                      <a:prstDash val="solid"/>
                      <a:round/>
                      <a:headEnd type="none" w="med" len="med"/>
                      <a:tailEnd type="none" w="med" len="med"/>
                    </a:lnB>
                  </a:tcPr>
                </a:tc>
                <a:tc>
                  <a:txBody>
                    <a:bodyPr/>
                    <a:lstStyle/>
                    <a:p>
                      <a:pPr algn="ctr" rtl="1"/>
                      <a:r>
                        <a:rPr lang="fa-IR" sz="900" dirty="0" smtClean="0">
                          <a:cs typeface="B Lotus" pitchFamily="2" charset="-78"/>
                        </a:rPr>
                        <a:t>15</a:t>
                      </a:r>
                      <a:endParaRPr lang="fa-IR" sz="900" dirty="0">
                        <a:cs typeface="B Lotus" pitchFamily="2" charset="-78"/>
                      </a:endParaRPr>
                    </a:p>
                  </a:txBody>
                  <a:tcPr anchor="ctr">
                    <a:lnB w="12700" cap="flat" cmpd="sng" algn="ctr">
                      <a:solidFill>
                        <a:schemeClr val="tx1"/>
                      </a:solidFill>
                      <a:prstDash val="solid"/>
                      <a:round/>
                      <a:headEnd type="none" w="med" len="med"/>
                      <a:tailEnd type="none" w="med" len="med"/>
                    </a:lnB>
                  </a:tcPr>
                </a:tc>
                <a:tc>
                  <a:txBody>
                    <a:bodyPr/>
                    <a:lstStyle/>
                    <a:p>
                      <a:pPr algn="ctr" rtl="1"/>
                      <a:r>
                        <a:rPr lang="fa-IR" sz="900" dirty="0" smtClean="0">
                          <a:cs typeface="B Lotus" pitchFamily="2" charset="-78"/>
                        </a:rPr>
                        <a:t>32</a:t>
                      </a:r>
                      <a:endParaRPr lang="fa-IR" sz="900" dirty="0">
                        <a:cs typeface="B Lotus" pitchFamily="2" charset="-78"/>
                      </a:endParaRPr>
                    </a:p>
                  </a:txBody>
                  <a:tcPr anchor="ctr">
                    <a:lnB w="12700" cap="flat" cmpd="sng" algn="ctr">
                      <a:solidFill>
                        <a:schemeClr val="tx1"/>
                      </a:solidFill>
                      <a:prstDash val="solid"/>
                      <a:round/>
                      <a:headEnd type="none" w="med" len="med"/>
                      <a:tailEnd type="none" w="med" len="med"/>
                    </a:lnB>
                  </a:tcPr>
                </a:tc>
                <a:tc>
                  <a:txBody>
                    <a:bodyPr/>
                    <a:lstStyle/>
                    <a:p>
                      <a:pPr rtl="1"/>
                      <a:endParaRPr lang="fa-IR" sz="900">
                        <a:cs typeface="B Lotus" pitchFamily="2" charset="-78"/>
                      </a:endParaRPr>
                    </a:p>
                  </a:txBody>
                  <a:tcPr anchor="ctr">
                    <a:lnB w="12700" cap="flat" cmpd="sng" algn="ctr">
                      <a:solidFill>
                        <a:schemeClr val="tx1"/>
                      </a:solidFill>
                      <a:prstDash val="solid"/>
                      <a:round/>
                      <a:headEnd type="none" w="med" len="med"/>
                      <a:tailEnd type="none" w="med" len="med"/>
                    </a:lnB>
                  </a:tcPr>
                </a:tc>
                <a:tc rowSpan="3">
                  <a:txBody>
                    <a:bodyPr/>
                    <a:lstStyle/>
                    <a:p>
                      <a:pPr algn="ctr" rtl="1"/>
                      <a:r>
                        <a:rPr lang="fa-IR" sz="900" dirty="0" smtClean="0">
                          <a:cs typeface="B Lotus" pitchFamily="2" charset="-78"/>
                        </a:rPr>
                        <a:t>حداقل امتیاز از حیطه آموزشی 29</a:t>
                      </a:r>
                      <a:endParaRPr lang="fa-IR" sz="900" dirty="0">
                        <a:cs typeface="B Lotus" pitchFamily="2" charset="-78"/>
                      </a:endParaRPr>
                    </a:p>
                  </a:txBody>
                  <a:tcPr anchor="ctr"/>
                </a:tc>
              </a:tr>
              <a:tr h="289192">
                <a:tc vMerge="1">
                  <a:txBody>
                    <a:bodyPr/>
                    <a:lstStyle/>
                    <a:p>
                      <a:pPr rtl="1"/>
                      <a:endParaRPr lang="fa-IR"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900" dirty="0" smtClean="0">
                          <a:cs typeface="B Lotus" pitchFamily="2" charset="-78"/>
                        </a:rPr>
                        <a:t>3</a:t>
                      </a:r>
                      <a:endParaRPr lang="fa-IR" sz="900" dirty="0">
                        <a:cs typeface="B Lotus" pitchFamily="2" charset="-7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900" dirty="0" smtClean="0">
                          <a:cs typeface="B Lotus" pitchFamily="2" charset="-78"/>
                        </a:rPr>
                        <a:t>کیفیت تدریس </a:t>
                      </a:r>
                      <a:endParaRPr lang="fa-IR" sz="900" dirty="0">
                        <a:cs typeface="B Lotus" pitchFamily="2" charset="-7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900" dirty="0" smtClean="0">
                          <a:cs typeface="B Lotus" pitchFamily="2" charset="-78"/>
                        </a:rPr>
                        <a:t>طبق</a:t>
                      </a:r>
                      <a:r>
                        <a:rPr lang="fa-IR" sz="900" baseline="0" dirty="0" smtClean="0">
                          <a:cs typeface="B Lotus" pitchFamily="2" charset="-78"/>
                        </a:rPr>
                        <a:t> نظر </a:t>
                      </a:r>
                      <a:r>
                        <a:rPr lang="en-US" sz="900" baseline="0" dirty="0" smtClean="0">
                          <a:cs typeface="B Lotus" pitchFamily="2" charset="-78"/>
                        </a:rPr>
                        <a:t>EDC</a:t>
                      </a:r>
                      <a:endParaRPr lang="fa-IR" sz="900" dirty="0">
                        <a:cs typeface="B Lotus" pitchFamily="2" charset="-7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900" dirty="0" smtClean="0">
                          <a:cs typeface="B Lotus" pitchFamily="2" charset="-78"/>
                        </a:rPr>
                        <a:t>14</a:t>
                      </a:r>
                      <a:endParaRPr lang="fa-IR" sz="900" dirty="0">
                        <a:cs typeface="B Lotus" pitchFamily="2" charset="-7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900" dirty="0" smtClean="0">
                          <a:cs typeface="B Lotus" pitchFamily="2" charset="-78"/>
                        </a:rPr>
                        <a:t>20</a:t>
                      </a:r>
                      <a:endParaRPr lang="fa-IR" sz="900" dirty="0">
                        <a:cs typeface="B Lotus" pitchFamily="2" charset="-7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fa-IR" sz="900" dirty="0">
                        <a:cs typeface="B Lotus" pitchFamily="2" charset="-7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rtl="1"/>
                      <a:endParaRPr lang="fa-IR"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462">
                <a:tc vMerge="1">
                  <a:txBody>
                    <a:bodyPr/>
                    <a:lstStyle/>
                    <a:p>
                      <a:pPr rtl="1"/>
                      <a:endParaRPr lang="fa-IR" dirty="0"/>
                    </a:p>
                  </a:txBody>
                  <a:tcPr>
                    <a:lnT w="12700" cap="flat" cmpd="sng" algn="ctr">
                      <a:solidFill>
                        <a:schemeClr val="tx1"/>
                      </a:solidFill>
                      <a:prstDash val="solid"/>
                      <a:round/>
                      <a:headEnd type="none" w="med" len="med"/>
                      <a:tailEnd type="none" w="med" len="med"/>
                    </a:lnT>
                  </a:tcPr>
                </a:tc>
                <a:tc>
                  <a:txBody>
                    <a:bodyPr/>
                    <a:lstStyle/>
                    <a:p>
                      <a:pPr algn="ctr" rtl="1"/>
                      <a:r>
                        <a:rPr lang="fa-IR" sz="900" dirty="0" smtClean="0">
                          <a:cs typeface="B Lotus" pitchFamily="2" charset="-78"/>
                        </a:rPr>
                        <a:t>4</a:t>
                      </a:r>
                      <a:endParaRPr lang="fa-IR" sz="900" dirty="0">
                        <a:cs typeface="B Lotus" pitchFamily="2" charset="-78"/>
                      </a:endParaRPr>
                    </a:p>
                  </a:txBody>
                  <a:tcPr anchor="ctr">
                    <a:lnT w="12700" cap="flat" cmpd="sng" algn="ctr">
                      <a:solidFill>
                        <a:schemeClr val="tx1"/>
                      </a:solidFill>
                      <a:prstDash val="solid"/>
                      <a:round/>
                      <a:headEnd type="none" w="med" len="med"/>
                      <a:tailEnd type="none" w="med" len="med"/>
                    </a:lnT>
                  </a:tcPr>
                </a:tc>
                <a:tc>
                  <a:txBody>
                    <a:bodyPr/>
                    <a:lstStyle/>
                    <a:p>
                      <a:pPr algn="ctr" rtl="1"/>
                      <a:r>
                        <a:rPr lang="fa-IR" sz="900" dirty="0" smtClean="0">
                          <a:cs typeface="B Lotus" pitchFamily="2" charset="-78"/>
                        </a:rPr>
                        <a:t>جوایز آموزشی</a:t>
                      </a:r>
                      <a:r>
                        <a:rPr lang="fa-IR" sz="900" baseline="0" dirty="0" smtClean="0">
                          <a:cs typeface="B Lotus" pitchFamily="2" charset="-78"/>
                        </a:rPr>
                        <a:t> </a:t>
                      </a:r>
                      <a:endParaRPr lang="fa-IR" sz="900" dirty="0">
                        <a:cs typeface="B Lotus" pitchFamily="2" charset="-78"/>
                      </a:endParaRPr>
                    </a:p>
                  </a:txBody>
                  <a:tcPr anchor="ctr">
                    <a:lnT w="12700" cap="flat" cmpd="sng" algn="ctr">
                      <a:solidFill>
                        <a:schemeClr val="tx1"/>
                      </a:solidFill>
                      <a:prstDash val="solid"/>
                      <a:round/>
                      <a:headEnd type="none" w="med" len="med"/>
                      <a:tailEnd type="none" w="med" len="med"/>
                    </a:lnT>
                  </a:tcPr>
                </a:tc>
                <a:tc>
                  <a:txBody>
                    <a:bodyPr/>
                    <a:lstStyle/>
                    <a:p>
                      <a:pPr algn="ctr" rtl="1"/>
                      <a:r>
                        <a:rPr lang="fa-IR" sz="900" baseline="0" dirty="0" smtClean="0">
                          <a:cs typeface="B Lotus" pitchFamily="2" charset="-78"/>
                        </a:rPr>
                        <a:t>0/5تا 2 امتیاز برای هر مقاله </a:t>
                      </a:r>
                      <a:endParaRPr lang="fa-IR" sz="900" dirty="0">
                        <a:cs typeface="B Lotus" pitchFamily="2" charset="-78"/>
                      </a:endParaRPr>
                    </a:p>
                  </a:txBody>
                  <a:tcPr anchor="ctr">
                    <a:lnT w="12700" cap="flat" cmpd="sng" algn="ctr">
                      <a:solidFill>
                        <a:schemeClr val="tx1"/>
                      </a:solidFill>
                      <a:prstDash val="solid"/>
                      <a:round/>
                      <a:headEnd type="none" w="med" len="med"/>
                      <a:tailEnd type="none" w="med" len="med"/>
                    </a:lnT>
                  </a:tcPr>
                </a:tc>
                <a:tc>
                  <a:txBody>
                    <a:bodyPr/>
                    <a:lstStyle/>
                    <a:p>
                      <a:pPr rtl="1"/>
                      <a:endParaRPr lang="fa-IR" sz="900">
                        <a:cs typeface="B Lotus" pitchFamily="2" charset="-78"/>
                      </a:endParaRPr>
                    </a:p>
                  </a:txBody>
                  <a:tcPr anchor="ctr">
                    <a:lnT w="12700" cap="flat" cmpd="sng" algn="ctr">
                      <a:solidFill>
                        <a:schemeClr val="tx1"/>
                      </a:solidFill>
                      <a:prstDash val="solid"/>
                      <a:round/>
                      <a:headEnd type="none" w="med" len="med"/>
                      <a:tailEnd type="none" w="med" len="med"/>
                    </a:lnT>
                  </a:tcPr>
                </a:tc>
                <a:tc>
                  <a:txBody>
                    <a:bodyPr/>
                    <a:lstStyle/>
                    <a:p>
                      <a:pPr algn="ctr" rtl="1"/>
                      <a:r>
                        <a:rPr lang="fa-IR" sz="900" dirty="0" smtClean="0">
                          <a:cs typeface="B Lotus" pitchFamily="2" charset="-78"/>
                        </a:rPr>
                        <a:t>4</a:t>
                      </a:r>
                      <a:endParaRPr lang="fa-IR" sz="900" dirty="0">
                        <a:cs typeface="B Lotus" pitchFamily="2" charset="-78"/>
                      </a:endParaRPr>
                    </a:p>
                  </a:txBody>
                  <a:tcPr anchor="ctr">
                    <a:lnT w="12700" cap="flat" cmpd="sng" algn="ctr">
                      <a:solidFill>
                        <a:schemeClr val="tx1"/>
                      </a:solidFill>
                      <a:prstDash val="solid"/>
                      <a:round/>
                      <a:headEnd type="none" w="med" len="med"/>
                      <a:tailEnd type="none" w="med" len="med"/>
                    </a:lnT>
                  </a:tcPr>
                </a:tc>
                <a:tc>
                  <a:txBody>
                    <a:bodyPr/>
                    <a:lstStyle/>
                    <a:p>
                      <a:pPr rtl="1"/>
                      <a:endParaRPr lang="fa-IR" sz="900">
                        <a:cs typeface="B Lotus" pitchFamily="2" charset="-78"/>
                      </a:endParaRPr>
                    </a:p>
                  </a:txBody>
                  <a:tcPr anchor="ctr">
                    <a:lnT w="12700" cap="flat" cmpd="sng" algn="ctr">
                      <a:solidFill>
                        <a:schemeClr val="tx1"/>
                      </a:solidFill>
                      <a:prstDash val="solid"/>
                      <a:round/>
                      <a:headEnd type="none" w="med" len="med"/>
                      <a:tailEnd type="none" w="med" len="med"/>
                    </a:lnT>
                  </a:tcPr>
                </a:tc>
                <a:tc vMerge="1">
                  <a:txBody>
                    <a:bodyPr/>
                    <a:lstStyle/>
                    <a:p>
                      <a:pPr algn="ctr" rtl="1"/>
                      <a:endParaRPr lang="fa-IR" dirty="0"/>
                    </a:p>
                  </a:txBody>
                  <a:tcPr>
                    <a:lnT w="12700" cap="flat" cmpd="sng" algn="ctr">
                      <a:solidFill>
                        <a:schemeClr val="tx1"/>
                      </a:solidFill>
                      <a:prstDash val="solid"/>
                      <a:round/>
                      <a:headEnd type="none" w="med" len="med"/>
                      <a:tailEnd type="none" w="med" len="med"/>
                    </a:lnT>
                  </a:tcPr>
                </a:tc>
              </a:tr>
              <a:tr h="253459">
                <a:tc rowSpan="13">
                  <a:txBody>
                    <a:bodyPr/>
                    <a:lstStyle/>
                    <a:p>
                      <a:pPr algn="ctr" rtl="1"/>
                      <a:r>
                        <a:rPr lang="fa-IR" sz="900" dirty="0" smtClean="0">
                          <a:cs typeface="B Lotus" pitchFamily="2" charset="-78"/>
                        </a:rPr>
                        <a:t>پژوهشی</a:t>
                      </a:r>
                    </a:p>
                    <a:p>
                      <a:pPr algn="ctr" rtl="1"/>
                      <a:endParaRPr lang="fa-IR" sz="900" dirty="0" smtClean="0">
                        <a:cs typeface="B Lotus" pitchFamily="2" charset="-78"/>
                      </a:endParaRPr>
                    </a:p>
                    <a:p>
                      <a:pPr algn="ctr" rtl="1"/>
                      <a:endParaRPr lang="fa-IR" sz="900" dirty="0" smtClean="0">
                        <a:cs typeface="B Lotus" pitchFamily="2" charset="-78"/>
                      </a:endParaRPr>
                    </a:p>
                    <a:p>
                      <a:pPr algn="ctr" rtl="1"/>
                      <a:endParaRPr lang="fa-IR" sz="900" dirty="0" smtClean="0">
                        <a:cs typeface="B Lotus" pitchFamily="2" charset="-78"/>
                      </a:endParaRPr>
                    </a:p>
                    <a:p>
                      <a:pPr algn="ctr" rtl="1"/>
                      <a:endParaRPr lang="fa-IR" sz="900" dirty="0" smtClean="0">
                        <a:cs typeface="B Lotus" pitchFamily="2" charset="-78"/>
                      </a:endParaRPr>
                    </a:p>
                    <a:p>
                      <a:pPr algn="ctr" rtl="1"/>
                      <a:endParaRPr lang="fa-IR" sz="900" dirty="0" smtClean="0">
                        <a:cs typeface="B Lotus" pitchFamily="2" charset="-78"/>
                      </a:endParaRPr>
                    </a:p>
                    <a:p>
                      <a:pPr algn="ctr" rtl="1"/>
                      <a:r>
                        <a:rPr lang="fa-IR" sz="900" dirty="0" smtClean="0">
                          <a:cs typeface="B Lotus" pitchFamily="2" charset="-78"/>
                        </a:rPr>
                        <a:t> </a:t>
                      </a:r>
                      <a:endParaRPr lang="fa-IR" sz="900" dirty="0">
                        <a:cs typeface="B Lotus" pitchFamily="2" charset="-78"/>
                      </a:endParaRPr>
                    </a:p>
                  </a:txBody>
                  <a:tcPr anchor="ctr"/>
                </a:tc>
                <a:tc rowSpan="7">
                  <a:txBody>
                    <a:bodyPr/>
                    <a:lstStyle/>
                    <a:p>
                      <a:pPr algn="ctr" rtl="1"/>
                      <a:r>
                        <a:rPr lang="fa-IR" sz="900" dirty="0" smtClean="0">
                          <a:cs typeface="B Lotus" pitchFamily="2" charset="-78"/>
                        </a:rPr>
                        <a:t>5</a:t>
                      </a:r>
                      <a:endParaRPr lang="fa-IR" sz="900" dirty="0">
                        <a:cs typeface="B Lotus" pitchFamily="2" charset="-78"/>
                      </a:endParaRPr>
                    </a:p>
                  </a:txBody>
                  <a:tcPr anchor="ctr"/>
                </a:tc>
                <a:tc gridSpan="6">
                  <a:txBody>
                    <a:bodyPr/>
                    <a:lstStyle/>
                    <a:p>
                      <a:pPr algn="ctr" rtl="1"/>
                      <a:r>
                        <a:rPr lang="fa-IR" sz="900" dirty="0" smtClean="0">
                          <a:cs typeface="B Lotus" pitchFamily="2" charset="-78"/>
                        </a:rPr>
                        <a:t>مقالات علمی</a:t>
                      </a:r>
                      <a:r>
                        <a:rPr lang="fa-IR" sz="900" baseline="0" dirty="0" smtClean="0">
                          <a:cs typeface="B Lotus" pitchFamily="2" charset="-78"/>
                        </a:rPr>
                        <a:t> شامل </a:t>
                      </a:r>
                      <a:endParaRPr lang="fa-IR" sz="900" dirty="0">
                        <a:cs typeface="B Lotus" pitchFamily="2" charset="-78"/>
                      </a:endParaRPr>
                    </a:p>
                  </a:txBody>
                  <a:tcPr anchor="ctr"/>
                </a:tc>
                <a:tc hMerge="1">
                  <a:txBody>
                    <a:bodyPr/>
                    <a:lstStyle/>
                    <a:p>
                      <a:pPr algn="ctr" rtl="1"/>
                      <a:endParaRPr lang="fa-IR" dirty="0"/>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algn="ctr" rtl="1"/>
                      <a:endParaRPr lang="fa-IR" dirty="0"/>
                    </a:p>
                  </a:txBody>
                  <a:tcPr/>
                </a:tc>
              </a:tr>
              <a:tr h="253459">
                <a:tc vMerge="1">
                  <a:txBody>
                    <a:bodyPr/>
                    <a:lstStyle/>
                    <a:p>
                      <a:pPr rtl="1"/>
                      <a:endParaRPr lang="fa-IR"/>
                    </a:p>
                  </a:txBody>
                  <a:tcPr/>
                </a:tc>
                <a:tc vMerge="1">
                  <a:txBody>
                    <a:bodyPr/>
                    <a:lstStyle/>
                    <a:p>
                      <a:pPr algn="ctr" rtl="1"/>
                      <a:endParaRPr lang="fa-IR" dirty="0"/>
                    </a:p>
                  </a:txBody>
                  <a:tcPr/>
                </a:tc>
                <a:tc>
                  <a:txBody>
                    <a:bodyPr/>
                    <a:lstStyle/>
                    <a:p>
                      <a:pPr algn="ctr" rtl="1"/>
                      <a:r>
                        <a:rPr lang="fa-IR" sz="900" dirty="0" smtClean="0">
                          <a:cs typeface="B Lotus" pitchFamily="2" charset="-78"/>
                        </a:rPr>
                        <a:t>تحقیقی اصیل </a:t>
                      </a:r>
                      <a:endParaRPr lang="fa-IR" sz="900" dirty="0">
                        <a:cs typeface="B Lotus" pitchFamily="2" charset="-78"/>
                      </a:endParaRPr>
                    </a:p>
                  </a:txBody>
                  <a:tcPr anchor="ctr"/>
                </a:tc>
                <a:tc>
                  <a:txBody>
                    <a:bodyPr/>
                    <a:lstStyle/>
                    <a:p>
                      <a:pPr algn="ctr" rtl="1"/>
                      <a:r>
                        <a:rPr lang="fa-IR" sz="900" dirty="0" smtClean="0">
                          <a:cs typeface="B Lotus" pitchFamily="2" charset="-78"/>
                        </a:rPr>
                        <a:t>2 تا 7 امتیاز </a:t>
                      </a:r>
                      <a:endParaRPr lang="fa-IR" sz="900" dirty="0">
                        <a:cs typeface="B Lotus" pitchFamily="2" charset="-78"/>
                      </a:endParaRPr>
                    </a:p>
                  </a:txBody>
                  <a:tcPr anchor="ctr"/>
                </a:tc>
                <a:tc>
                  <a:txBody>
                    <a:bodyPr/>
                    <a:lstStyle/>
                    <a:p>
                      <a:pPr rtl="1"/>
                      <a:r>
                        <a:rPr lang="fa-IR" sz="900" dirty="0" smtClean="0">
                          <a:cs typeface="B Lotus" pitchFamily="2" charset="-78"/>
                        </a:rPr>
                        <a:t>5</a:t>
                      </a:r>
                      <a:endParaRPr lang="fa-IR" sz="900" dirty="0">
                        <a:cs typeface="B Lotus" pitchFamily="2" charset="-78"/>
                      </a:endParaRPr>
                    </a:p>
                  </a:txBody>
                  <a:tcPr anchor="ctr"/>
                </a:tc>
                <a:tc>
                  <a:txBody>
                    <a:bodyPr/>
                    <a:lstStyle/>
                    <a:p>
                      <a:pPr rtl="1"/>
                      <a:endParaRPr lang="fa-IR" sz="900" dirty="0">
                        <a:cs typeface="B Lotus" pitchFamily="2" charset="-78"/>
                      </a:endParaRPr>
                    </a:p>
                  </a:txBody>
                  <a:tcPr anchor="ctr"/>
                </a:tc>
                <a:tc>
                  <a:txBody>
                    <a:bodyPr/>
                    <a:lstStyle/>
                    <a:p>
                      <a:pPr rtl="1"/>
                      <a:endParaRPr lang="fa-IR" sz="900" dirty="0">
                        <a:cs typeface="B Lotus" pitchFamily="2" charset="-78"/>
                      </a:endParaRPr>
                    </a:p>
                  </a:txBody>
                  <a:tcPr anchor="ctr"/>
                </a:tc>
                <a:tc rowSpan="6">
                  <a:txBody>
                    <a:bodyPr/>
                    <a:lstStyle/>
                    <a:p>
                      <a:pPr algn="ctr" rtl="1"/>
                      <a:r>
                        <a:rPr lang="fa-IR" sz="900" dirty="0" smtClean="0">
                          <a:cs typeface="B Lotus" pitchFamily="2" charset="-78"/>
                        </a:rPr>
                        <a:t>حداقل امتیاز از حیطه پژوهشی :5</a:t>
                      </a:r>
                      <a:endParaRPr lang="fa-IR" sz="900" dirty="0">
                        <a:cs typeface="B Lotus" pitchFamily="2" charset="-78"/>
                      </a:endParaRPr>
                    </a:p>
                  </a:txBody>
                  <a:tcPr anchor="ctr"/>
                </a:tc>
              </a:tr>
              <a:tr h="253459">
                <a:tc vMerge="1">
                  <a:txBody>
                    <a:bodyPr/>
                    <a:lstStyle/>
                    <a:p>
                      <a:pPr rtl="1"/>
                      <a:endParaRPr lang="fa-IR"/>
                    </a:p>
                  </a:txBody>
                  <a:tcPr/>
                </a:tc>
                <a:tc vMerge="1">
                  <a:txBody>
                    <a:bodyPr/>
                    <a:lstStyle/>
                    <a:p>
                      <a:pPr algn="ctr" rtl="1"/>
                      <a:endParaRPr lang="fa-IR" dirty="0"/>
                    </a:p>
                  </a:txBody>
                  <a:tcPr/>
                </a:tc>
                <a:tc>
                  <a:txBody>
                    <a:bodyPr/>
                    <a:lstStyle/>
                    <a:p>
                      <a:pPr algn="ctr" rtl="1"/>
                      <a:r>
                        <a:rPr lang="fa-IR" sz="900" dirty="0" smtClean="0">
                          <a:cs typeface="B Lotus" pitchFamily="2" charset="-78"/>
                        </a:rPr>
                        <a:t>مروری </a:t>
                      </a:r>
                      <a:endParaRPr lang="fa-IR" sz="900" dirty="0">
                        <a:cs typeface="B Lotus" pitchFamily="2" charset="-78"/>
                      </a:endParaRPr>
                    </a:p>
                  </a:txBody>
                  <a:tcPr anchor="ctr"/>
                </a:tc>
                <a:tc>
                  <a:txBody>
                    <a:bodyPr/>
                    <a:lstStyle/>
                    <a:p>
                      <a:pPr algn="ctr" rtl="1"/>
                      <a:r>
                        <a:rPr lang="fa-IR" sz="900" dirty="0" smtClean="0">
                          <a:cs typeface="B Lotus" pitchFamily="2" charset="-78"/>
                        </a:rPr>
                        <a:t>2تا 5 امتیاز </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rtl="1"/>
                      <a:r>
                        <a:rPr lang="fa-IR" sz="900" dirty="0" smtClean="0">
                          <a:cs typeface="B Lotus" pitchFamily="2" charset="-78"/>
                        </a:rPr>
                        <a:t>10</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vMerge="1">
                  <a:txBody>
                    <a:bodyPr/>
                    <a:lstStyle/>
                    <a:p>
                      <a:pPr algn="ctr" rtl="1"/>
                      <a:endParaRPr lang="fa-IR" sz="900" dirty="0"/>
                    </a:p>
                  </a:txBody>
                  <a:tcPr/>
                </a:tc>
              </a:tr>
              <a:tr h="253459">
                <a:tc vMerge="1">
                  <a:txBody>
                    <a:bodyPr/>
                    <a:lstStyle/>
                    <a:p>
                      <a:pPr rtl="1"/>
                      <a:endParaRPr lang="fa-IR"/>
                    </a:p>
                  </a:txBody>
                  <a:tcPr/>
                </a:tc>
                <a:tc vMerge="1">
                  <a:txBody>
                    <a:bodyPr/>
                    <a:lstStyle/>
                    <a:p>
                      <a:pPr algn="ctr" rtl="1"/>
                      <a:endParaRPr lang="fa-IR" dirty="0"/>
                    </a:p>
                  </a:txBody>
                  <a:tcPr/>
                </a:tc>
                <a:tc>
                  <a:txBody>
                    <a:bodyPr/>
                    <a:lstStyle/>
                    <a:p>
                      <a:pPr algn="ctr" rtl="1"/>
                      <a:r>
                        <a:rPr lang="fa-IR" sz="900" dirty="0" smtClean="0">
                          <a:cs typeface="B Lotus" pitchFamily="2" charset="-78"/>
                        </a:rPr>
                        <a:t>ترویجی</a:t>
                      </a:r>
                      <a:r>
                        <a:rPr lang="fa-IR" sz="900" baseline="0" dirty="0" smtClean="0">
                          <a:cs typeface="B Lotus" pitchFamily="2" charset="-78"/>
                        </a:rPr>
                        <a:t> </a:t>
                      </a:r>
                      <a:endParaRPr lang="fa-IR" sz="900" dirty="0">
                        <a:cs typeface="B Lotus" pitchFamily="2" charset="-78"/>
                      </a:endParaRPr>
                    </a:p>
                  </a:txBody>
                  <a:tcPr anchor="ctr"/>
                </a:tc>
                <a:tc>
                  <a:txBody>
                    <a:bodyPr/>
                    <a:lstStyle/>
                    <a:p>
                      <a:pPr algn="ctr" rtl="1"/>
                      <a:r>
                        <a:rPr lang="fa-IR" sz="900" dirty="0" smtClean="0">
                          <a:cs typeface="B Lotus" pitchFamily="2" charset="-78"/>
                        </a:rPr>
                        <a:t>1تا 4 امتیاز </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rtl="1"/>
                      <a:endParaRPr lang="fa-IR" sz="900">
                        <a:cs typeface="B Lotus" pitchFamily="2" charset="-78"/>
                      </a:endParaRPr>
                    </a:p>
                  </a:txBody>
                  <a:tcPr anchor="ctr"/>
                </a:tc>
                <a:tc vMerge="1">
                  <a:txBody>
                    <a:bodyPr/>
                    <a:lstStyle/>
                    <a:p>
                      <a:pPr algn="ctr" rtl="1"/>
                      <a:endParaRPr lang="fa-IR" sz="900" dirty="0"/>
                    </a:p>
                  </a:txBody>
                  <a:tcPr/>
                </a:tc>
              </a:tr>
              <a:tr h="163589">
                <a:tc vMerge="1">
                  <a:txBody>
                    <a:bodyPr/>
                    <a:lstStyle/>
                    <a:p>
                      <a:pPr rtl="1"/>
                      <a:endParaRPr lang="fa-IR"/>
                    </a:p>
                  </a:txBody>
                  <a:tcPr/>
                </a:tc>
                <a:tc vMerge="1">
                  <a:txBody>
                    <a:bodyPr/>
                    <a:lstStyle/>
                    <a:p>
                      <a:pPr algn="ctr" rtl="1"/>
                      <a:endParaRPr lang="fa-IR" dirty="0"/>
                    </a:p>
                  </a:txBody>
                  <a:tcPr/>
                </a:tc>
                <a:tc>
                  <a:txBody>
                    <a:bodyPr/>
                    <a:lstStyle/>
                    <a:p>
                      <a:pPr algn="ctr" rtl="1"/>
                      <a:r>
                        <a:rPr lang="fa-IR" sz="900" dirty="0" smtClean="0">
                          <a:cs typeface="B Lotus" pitchFamily="2" charset="-78"/>
                        </a:rPr>
                        <a:t>خلاصه مقالات چاپ شده در کنگره </a:t>
                      </a:r>
                      <a:endParaRPr lang="fa-IR" sz="900" dirty="0">
                        <a:cs typeface="B Lotus" pitchFamily="2" charset="-78"/>
                      </a:endParaRPr>
                    </a:p>
                  </a:txBody>
                  <a:tcPr anchor="ctr"/>
                </a:tc>
                <a:tc>
                  <a:txBody>
                    <a:bodyPr/>
                    <a:lstStyle/>
                    <a:p>
                      <a:pPr algn="ctr" rtl="1"/>
                      <a:r>
                        <a:rPr lang="fa-IR" sz="900" dirty="0" smtClean="0">
                          <a:cs typeface="B Lotus" pitchFamily="2" charset="-78"/>
                        </a:rPr>
                        <a:t>0/5 تا 1 امتیاز</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rtl="1"/>
                      <a:r>
                        <a:rPr lang="fa-IR" sz="900" dirty="0" smtClean="0">
                          <a:cs typeface="B Lotus" pitchFamily="2" charset="-78"/>
                        </a:rPr>
                        <a:t>5</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vMerge="1">
                  <a:txBody>
                    <a:bodyPr/>
                    <a:lstStyle/>
                    <a:p>
                      <a:pPr algn="ctr" rtl="1"/>
                      <a:endParaRPr lang="fa-IR" sz="900" dirty="0"/>
                    </a:p>
                  </a:txBody>
                  <a:tcPr/>
                </a:tc>
              </a:tr>
              <a:tr h="411872">
                <a:tc vMerge="1">
                  <a:txBody>
                    <a:bodyPr/>
                    <a:lstStyle/>
                    <a:p>
                      <a:pPr rtl="1"/>
                      <a:endParaRPr lang="fa-IR"/>
                    </a:p>
                  </a:txBody>
                  <a:tcPr/>
                </a:tc>
                <a:tc vMerge="1">
                  <a:txBody>
                    <a:bodyPr/>
                    <a:lstStyle/>
                    <a:p>
                      <a:pPr algn="ctr" rtl="1"/>
                      <a:endParaRPr lang="fa-IR" dirty="0"/>
                    </a:p>
                  </a:txBody>
                  <a:tcPr/>
                </a:tc>
                <a:tc>
                  <a:txBody>
                    <a:bodyPr/>
                    <a:lstStyle/>
                    <a:p>
                      <a:pPr algn="ctr" rtl="1"/>
                      <a:r>
                        <a:rPr lang="fa-IR" sz="900" dirty="0" smtClean="0">
                          <a:cs typeface="B Lotus" pitchFamily="2" charset="-78"/>
                        </a:rPr>
                        <a:t>چاپ شده کامل در مجموعه مقالات </a:t>
                      </a:r>
                      <a:endParaRPr lang="fa-IR" sz="900" dirty="0">
                        <a:cs typeface="B Lotus" pitchFamily="2" charset="-78"/>
                      </a:endParaRPr>
                    </a:p>
                  </a:txBody>
                  <a:tcPr anchor="ctr"/>
                </a:tc>
                <a:tc>
                  <a:txBody>
                    <a:bodyPr/>
                    <a:lstStyle/>
                    <a:p>
                      <a:pPr algn="ctr" rtl="1"/>
                      <a:r>
                        <a:rPr lang="fa-IR" sz="900" dirty="0" smtClean="0">
                          <a:cs typeface="B Lotus" pitchFamily="2" charset="-78"/>
                        </a:rPr>
                        <a:t>1 تا 2 امتیاز بر هر مقاله</a:t>
                      </a:r>
                      <a:r>
                        <a:rPr lang="fa-IR" sz="900" baseline="0" dirty="0" smtClean="0">
                          <a:cs typeface="B Lotus" pitchFamily="2" charset="-78"/>
                        </a:rPr>
                        <a:t> </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rtl="1"/>
                      <a:r>
                        <a:rPr lang="fa-IR" sz="900" dirty="0" smtClean="0">
                          <a:cs typeface="B Lotus" pitchFamily="2" charset="-78"/>
                        </a:rPr>
                        <a:t>2</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vMerge="1">
                  <a:txBody>
                    <a:bodyPr/>
                    <a:lstStyle/>
                    <a:p>
                      <a:pPr algn="ctr" rtl="1"/>
                      <a:endParaRPr lang="fa-IR" sz="900" dirty="0"/>
                    </a:p>
                  </a:txBody>
                  <a:tcPr/>
                </a:tc>
              </a:tr>
              <a:tr h="253459">
                <a:tc vMerge="1">
                  <a:txBody>
                    <a:bodyPr/>
                    <a:lstStyle/>
                    <a:p>
                      <a:pPr rtl="1"/>
                      <a:endParaRPr lang="fa-IR"/>
                    </a:p>
                  </a:txBody>
                  <a:tcPr/>
                </a:tc>
                <a:tc vMerge="1">
                  <a:txBody>
                    <a:bodyPr/>
                    <a:lstStyle/>
                    <a:p>
                      <a:pPr algn="ctr" rtl="1"/>
                      <a:endParaRPr lang="fa-IR" dirty="0"/>
                    </a:p>
                  </a:txBody>
                  <a:tcPr/>
                </a:tc>
                <a:tc>
                  <a:txBody>
                    <a:bodyPr/>
                    <a:lstStyle/>
                    <a:p>
                      <a:pPr algn="ctr" rtl="1"/>
                      <a:r>
                        <a:rPr lang="fa-IR" sz="900" dirty="0" smtClean="0">
                          <a:cs typeface="B Lotus" pitchFamily="2" charset="-78"/>
                        </a:rPr>
                        <a:t>کاملاً مستخرج</a:t>
                      </a:r>
                      <a:r>
                        <a:rPr lang="fa-IR" sz="900" baseline="0" dirty="0" smtClean="0">
                          <a:cs typeface="B Lotus" pitchFamily="2" charset="-78"/>
                        </a:rPr>
                        <a:t> از پایان نامه </a:t>
                      </a:r>
                      <a:endParaRPr lang="fa-IR" sz="900" dirty="0">
                        <a:cs typeface="B Lotus" pitchFamily="2" charset="-78"/>
                      </a:endParaRPr>
                    </a:p>
                  </a:txBody>
                  <a:tcPr anchor="ctr"/>
                </a:tc>
                <a:tc>
                  <a:txBody>
                    <a:bodyPr/>
                    <a:lstStyle/>
                    <a:p>
                      <a:pPr algn="ctr" rtl="1"/>
                      <a:r>
                        <a:rPr lang="fa-IR" sz="900" dirty="0" smtClean="0">
                          <a:cs typeface="B Lotus" pitchFamily="2" charset="-78"/>
                        </a:rPr>
                        <a:t>2 تا 5 امتیاز برای هر مقاله </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rtl="1"/>
                      <a:endParaRPr lang="fa-IR" sz="900">
                        <a:cs typeface="B Lotus" pitchFamily="2" charset="-78"/>
                      </a:endParaRPr>
                    </a:p>
                  </a:txBody>
                  <a:tcPr anchor="ctr"/>
                </a:tc>
                <a:tc vMerge="1">
                  <a:txBody>
                    <a:bodyPr/>
                    <a:lstStyle/>
                    <a:p>
                      <a:pPr algn="ctr" rtl="1"/>
                      <a:endParaRPr lang="fa-IR" sz="900" dirty="0"/>
                    </a:p>
                  </a:txBody>
                  <a:tcPr/>
                </a:tc>
              </a:tr>
              <a:tr h="253459">
                <a:tc vMerge="1">
                  <a:txBody>
                    <a:bodyPr/>
                    <a:lstStyle/>
                    <a:p>
                      <a:pPr rtl="1"/>
                      <a:endParaRPr lang="fa-IR"/>
                    </a:p>
                  </a:txBody>
                  <a:tcPr/>
                </a:tc>
                <a:tc rowSpan="4">
                  <a:txBody>
                    <a:bodyPr/>
                    <a:lstStyle/>
                    <a:p>
                      <a:pPr algn="ctr" rtl="1"/>
                      <a:r>
                        <a:rPr lang="fa-IR" sz="900" dirty="0" smtClean="0">
                          <a:cs typeface="B Lotus" pitchFamily="2" charset="-78"/>
                        </a:rPr>
                        <a:t>6</a:t>
                      </a:r>
                      <a:endParaRPr lang="fa-IR" sz="900" dirty="0">
                        <a:cs typeface="B Lotus" pitchFamily="2" charset="-78"/>
                      </a:endParaRPr>
                    </a:p>
                  </a:txBody>
                  <a:tcPr anchor="ctr"/>
                </a:tc>
                <a:tc gridSpan="6">
                  <a:txBody>
                    <a:bodyPr/>
                    <a:lstStyle/>
                    <a:p>
                      <a:pPr algn="ctr" rtl="1"/>
                      <a:r>
                        <a:rPr lang="fa-IR" sz="900" dirty="0" smtClean="0">
                          <a:cs typeface="B Lotus" pitchFamily="2" charset="-78"/>
                        </a:rPr>
                        <a:t>کتب مرتبط شامل : </a:t>
                      </a:r>
                      <a:endParaRPr lang="fa-IR" sz="900" dirty="0">
                        <a:cs typeface="B Lotus" pitchFamily="2" charset="-78"/>
                      </a:endParaRPr>
                    </a:p>
                  </a:txBody>
                  <a:tcPr anchor="ctr"/>
                </a:tc>
                <a:tc hMerge="1">
                  <a:txBody>
                    <a:bodyPr/>
                    <a:lstStyle/>
                    <a:p>
                      <a:pPr algn="ctr" rtl="1"/>
                      <a:endParaRPr lang="fa-IR" sz="1000" dirty="0"/>
                    </a:p>
                  </a:txBody>
                  <a:tcPr/>
                </a:tc>
                <a:tc hMerge="1">
                  <a:txBody>
                    <a:bodyPr/>
                    <a:lstStyle/>
                    <a:p>
                      <a:pPr rtl="1"/>
                      <a:endParaRPr lang="fa-IR" sz="1000" dirty="0"/>
                    </a:p>
                  </a:txBody>
                  <a:tcPr/>
                </a:tc>
                <a:tc hMerge="1">
                  <a:txBody>
                    <a:bodyPr/>
                    <a:lstStyle/>
                    <a:p>
                      <a:pPr rtl="1"/>
                      <a:endParaRPr lang="fa-IR"/>
                    </a:p>
                  </a:txBody>
                  <a:tcPr/>
                </a:tc>
                <a:tc hMerge="1">
                  <a:txBody>
                    <a:bodyPr/>
                    <a:lstStyle/>
                    <a:p>
                      <a:pPr rtl="1"/>
                      <a:endParaRPr lang="fa-IR"/>
                    </a:p>
                  </a:txBody>
                  <a:tcPr/>
                </a:tc>
                <a:tc hMerge="1">
                  <a:txBody>
                    <a:bodyPr/>
                    <a:lstStyle/>
                    <a:p>
                      <a:pPr algn="ctr" rtl="1"/>
                      <a:endParaRPr lang="fa-IR" sz="1000" dirty="0"/>
                    </a:p>
                  </a:txBody>
                  <a:tcPr/>
                </a:tc>
              </a:tr>
              <a:tr h="253459">
                <a:tc vMerge="1">
                  <a:txBody>
                    <a:bodyPr/>
                    <a:lstStyle/>
                    <a:p>
                      <a:pPr rtl="1"/>
                      <a:endParaRPr lang="fa-IR"/>
                    </a:p>
                  </a:txBody>
                  <a:tcPr/>
                </a:tc>
                <a:tc vMerge="1">
                  <a:txBody>
                    <a:bodyPr/>
                    <a:lstStyle/>
                    <a:p>
                      <a:pPr algn="ctr" rtl="1"/>
                      <a:endParaRPr lang="fa-IR" sz="1000" dirty="0"/>
                    </a:p>
                  </a:txBody>
                  <a:tcPr/>
                </a:tc>
                <a:tc>
                  <a:txBody>
                    <a:bodyPr/>
                    <a:lstStyle/>
                    <a:p>
                      <a:pPr algn="ctr" rtl="1"/>
                      <a:r>
                        <a:rPr lang="fa-IR" sz="900" dirty="0" smtClean="0">
                          <a:cs typeface="B Lotus" pitchFamily="2" charset="-78"/>
                        </a:rPr>
                        <a:t>تألیف </a:t>
                      </a:r>
                      <a:endParaRPr lang="fa-IR" sz="900" dirty="0">
                        <a:cs typeface="B Lotus" pitchFamily="2" charset="-78"/>
                      </a:endParaRPr>
                    </a:p>
                  </a:txBody>
                  <a:tcPr anchor="ctr"/>
                </a:tc>
                <a:tc>
                  <a:txBody>
                    <a:bodyPr/>
                    <a:lstStyle/>
                    <a:p>
                      <a:pPr algn="ctr" rtl="1"/>
                      <a:r>
                        <a:rPr lang="fa-IR" sz="900" dirty="0" smtClean="0">
                          <a:cs typeface="B Lotus" pitchFamily="2" charset="-78"/>
                        </a:rPr>
                        <a:t>0/5</a:t>
                      </a:r>
                      <a:r>
                        <a:rPr lang="fa-IR" sz="900" baseline="0" dirty="0" smtClean="0">
                          <a:cs typeface="B Lotus" pitchFamily="2" charset="-78"/>
                        </a:rPr>
                        <a:t> تا 15 امتیاز برای هر کتاب </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rtl="1"/>
                      <a:r>
                        <a:rPr lang="fa-IR" sz="900" dirty="0" smtClean="0">
                          <a:cs typeface="B Lotus" pitchFamily="2" charset="-78"/>
                        </a:rPr>
                        <a:t>30</a:t>
                      </a:r>
                      <a:endParaRPr lang="fa-IR" sz="900" dirty="0">
                        <a:cs typeface="B Lotus" pitchFamily="2" charset="-78"/>
                      </a:endParaRPr>
                    </a:p>
                  </a:txBody>
                  <a:tcPr anchor="ctr"/>
                </a:tc>
                <a:tc>
                  <a:txBody>
                    <a:bodyPr/>
                    <a:lstStyle/>
                    <a:p>
                      <a:pPr rtl="1"/>
                      <a:endParaRPr lang="fa-IR" sz="900" dirty="0">
                        <a:cs typeface="B Lotus" pitchFamily="2" charset="-78"/>
                      </a:endParaRPr>
                    </a:p>
                  </a:txBody>
                  <a:tcPr anchor="ctr"/>
                </a:tc>
                <a:tc rowSpan="5">
                  <a:txBody>
                    <a:bodyPr/>
                    <a:lstStyle/>
                    <a:p>
                      <a:pPr algn="ctr" rtl="1"/>
                      <a:endParaRPr lang="fa-IR" sz="900" dirty="0">
                        <a:cs typeface="B Lotus" pitchFamily="2" charset="-78"/>
                      </a:endParaRPr>
                    </a:p>
                  </a:txBody>
                  <a:tcPr anchor="ctr"/>
                </a:tc>
              </a:tr>
              <a:tr h="253459">
                <a:tc vMerge="1">
                  <a:txBody>
                    <a:bodyPr/>
                    <a:lstStyle/>
                    <a:p>
                      <a:pPr rtl="1"/>
                      <a:endParaRPr lang="fa-IR"/>
                    </a:p>
                  </a:txBody>
                  <a:tcPr/>
                </a:tc>
                <a:tc vMerge="1">
                  <a:txBody>
                    <a:bodyPr/>
                    <a:lstStyle/>
                    <a:p>
                      <a:pPr algn="ctr" rtl="1"/>
                      <a:endParaRPr lang="fa-IR" sz="1000" dirty="0"/>
                    </a:p>
                  </a:txBody>
                  <a:tcPr/>
                </a:tc>
                <a:tc>
                  <a:txBody>
                    <a:bodyPr/>
                    <a:lstStyle/>
                    <a:p>
                      <a:pPr algn="ctr" rtl="1"/>
                      <a:r>
                        <a:rPr lang="fa-IR" sz="900" dirty="0" smtClean="0">
                          <a:cs typeface="B Lotus" pitchFamily="2" charset="-78"/>
                        </a:rPr>
                        <a:t>ترجمه</a:t>
                      </a:r>
                      <a:r>
                        <a:rPr lang="fa-IR" sz="900" baseline="0" dirty="0" smtClean="0">
                          <a:cs typeface="B Lotus" pitchFamily="2" charset="-78"/>
                        </a:rPr>
                        <a:t> </a:t>
                      </a:r>
                      <a:endParaRPr lang="fa-IR" sz="900" dirty="0">
                        <a:cs typeface="B Lotus" pitchFamily="2" charset="-78"/>
                      </a:endParaRPr>
                    </a:p>
                  </a:txBody>
                  <a:tcPr anchor="ctr"/>
                </a:tc>
                <a:tc>
                  <a:txBody>
                    <a:bodyPr/>
                    <a:lstStyle/>
                    <a:p>
                      <a:pPr algn="ctr" rtl="1"/>
                      <a:r>
                        <a:rPr lang="fa-IR" sz="900" dirty="0" smtClean="0">
                          <a:cs typeface="B Lotus" pitchFamily="2" charset="-78"/>
                        </a:rPr>
                        <a:t>0/5 تا 3 امتیاز برای هر کتاب </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rtl="1"/>
                      <a:r>
                        <a:rPr lang="fa-IR" sz="900" dirty="0" smtClean="0">
                          <a:cs typeface="B Lotus" pitchFamily="2" charset="-78"/>
                        </a:rPr>
                        <a:t>6</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vMerge="1">
                  <a:txBody>
                    <a:bodyPr/>
                    <a:lstStyle/>
                    <a:p>
                      <a:pPr algn="ctr" rtl="1"/>
                      <a:endParaRPr lang="fa-IR" sz="900" dirty="0"/>
                    </a:p>
                  </a:txBody>
                  <a:tcPr/>
                </a:tc>
              </a:tr>
              <a:tr h="253459">
                <a:tc vMerge="1">
                  <a:txBody>
                    <a:bodyPr/>
                    <a:lstStyle/>
                    <a:p>
                      <a:pPr rtl="1"/>
                      <a:endParaRPr lang="fa-IR"/>
                    </a:p>
                  </a:txBody>
                  <a:tcPr/>
                </a:tc>
                <a:tc vMerge="1">
                  <a:txBody>
                    <a:bodyPr/>
                    <a:lstStyle/>
                    <a:p>
                      <a:pPr algn="ctr" rtl="1"/>
                      <a:endParaRPr lang="fa-IR" sz="1000" dirty="0"/>
                    </a:p>
                  </a:txBody>
                  <a:tcPr/>
                </a:tc>
                <a:tc>
                  <a:txBody>
                    <a:bodyPr/>
                    <a:lstStyle/>
                    <a:p>
                      <a:pPr algn="ctr" rtl="1"/>
                      <a:r>
                        <a:rPr lang="fa-IR" sz="900" dirty="0" smtClean="0">
                          <a:cs typeface="B Lotus" pitchFamily="2" charset="-78"/>
                        </a:rPr>
                        <a:t>ویرایش علمی </a:t>
                      </a:r>
                      <a:endParaRPr lang="fa-IR" sz="900" dirty="0">
                        <a:cs typeface="B Lotus" pitchFamily="2" charset="-78"/>
                      </a:endParaRPr>
                    </a:p>
                  </a:txBody>
                  <a:tcPr anchor="ctr"/>
                </a:tc>
                <a:tc>
                  <a:txBody>
                    <a:bodyPr/>
                    <a:lstStyle/>
                    <a:p>
                      <a:pPr algn="ctr" rtl="1"/>
                      <a:r>
                        <a:rPr lang="fa-IR" sz="900" dirty="0" smtClean="0">
                          <a:cs typeface="B Lotus" pitchFamily="2" charset="-78"/>
                        </a:rPr>
                        <a:t>0/5 تا 1 امتیازبرای هر کتاب </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rtl="1"/>
                      <a:r>
                        <a:rPr lang="fa-IR" sz="900" dirty="0" smtClean="0">
                          <a:cs typeface="B Lotus" pitchFamily="2" charset="-78"/>
                        </a:rPr>
                        <a:t>2</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vMerge="1">
                  <a:txBody>
                    <a:bodyPr/>
                    <a:lstStyle/>
                    <a:p>
                      <a:pPr algn="ctr" rtl="1"/>
                      <a:endParaRPr lang="fa-IR" sz="900" dirty="0"/>
                    </a:p>
                  </a:txBody>
                  <a:tcPr/>
                </a:tc>
              </a:tr>
              <a:tr h="253459">
                <a:tc vMerge="1">
                  <a:txBody>
                    <a:bodyPr/>
                    <a:lstStyle/>
                    <a:p>
                      <a:pPr rtl="1"/>
                      <a:endParaRPr lang="fa-IR"/>
                    </a:p>
                  </a:txBody>
                  <a:tcPr/>
                </a:tc>
                <a:tc>
                  <a:txBody>
                    <a:bodyPr/>
                    <a:lstStyle/>
                    <a:p>
                      <a:pPr algn="ctr" rtl="1"/>
                      <a:r>
                        <a:rPr lang="fa-IR" sz="900" dirty="0" smtClean="0">
                          <a:cs typeface="B Lotus" pitchFamily="2" charset="-78"/>
                        </a:rPr>
                        <a:t>7</a:t>
                      </a:r>
                      <a:endParaRPr lang="fa-IR" sz="900" dirty="0">
                        <a:cs typeface="B Lotus" pitchFamily="2" charset="-78"/>
                      </a:endParaRPr>
                    </a:p>
                  </a:txBody>
                  <a:tcPr anchor="ctr"/>
                </a:tc>
                <a:tc>
                  <a:txBody>
                    <a:bodyPr/>
                    <a:lstStyle/>
                    <a:p>
                      <a:pPr algn="ctr" rtl="1"/>
                      <a:r>
                        <a:rPr lang="fa-IR" sz="900" dirty="0" smtClean="0">
                          <a:cs typeface="B Lotus" pitchFamily="2" charset="-78"/>
                        </a:rPr>
                        <a:t>داوری علمی مقالات </a:t>
                      </a:r>
                      <a:endParaRPr lang="fa-IR" sz="900" dirty="0">
                        <a:cs typeface="B Lotus" pitchFamily="2" charset="-78"/>
                      </a:endParaRPr>
                    </a:p>
                  </a:txBody>
                  <a:tcPr anchor="ctr"/>
                </a:tc>
                <a:tc>
                  <a:txBody>
                    <a:bodyPr/>
                    <a:lstStyle/>
                    <a:p>
                      <a:pPr algn="ctr" rtl="1"/>
                      <a:r>
                        <a:rPr lang="fa-IR" sz="900" dirty="0" smtClean="0">
                          <a:cs typeface="B Lotus" pitchFamily="2" charset="-78"/>
                        </a:rPr>
                        <a:t>1 امتیاز برای هر مقاله </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rtl="1"/>
                      <a:r>
                        <a:rPr lang="fa-IR" sz="900" dirty="0" smtClean="0">
                          <a:cs typeface="B Lotus" pitchFamily="2" charset="-78"/>
                        </a:rPr>
                        <a:t>5</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vMerge="1">
                  <a:txBody>
                    <a:bodyPr/>
                    <a:lstStyle/>
                    <a:p>
                      <a:pPr algn="ctr" rtl="1"/>
                      <a:endParaRPr lang="fa-IR" sz="900" dirty="0"/>
                    </a:p>
                  </a:txBody>
                  <a:tcPr/>
                </a:tc>
              </a:tr>
              <a:tr h="253459">
                <a:tc vMerge="1">
                  <a:txBody>
                    <a:bodyPr/>
                    <a:lstStyle/>
                    <a:p>
                      <a:pPr rtl="1"/>
                      <a:endParaRPr lang="fa-IR"/>
                    </a:p>
                  </a:txBody>
                  <a:tcPr/>
                </a:tc>
                <a:tc>
                  <a:txBody>
                    <a:bodyPr/>
                    <a:lstStyle/>
                    <a:p>
                      <a:pPr algn="ctr" rtl="1"/>
                      <a:r>
                        <a:rPr lang="fa-IR" sz="900" dirty="0" smtClean="0">
                          <a:cs typeface="B Lotus" pitchFamily="2" charset="-78"/>
                        </a:rPr>
                        <a:t>8</a:t>
                      </a:r>
                      <a:endParaRPr lang="fa-IR" sz="900" dirty="0">
                        <a:cs typeface="B Lotus" pitchFamily="2" charset="-78"/>
                      </a:endParaRPr>
                    </a:p>
                  </a:txBody>
                  <a:tcPr anchor="ctr"/>
                </a:tc>
                <a:tc>
                  <a:txBody>
                    <a:bodyPr/>
                    <a:lstStyle/>
                    <a:p>
                      <a:pPr algn="ctr" rtl="1"/>
                      <a:r>
                        <a:rPr lang="fa-IR" sz="900" dirty="0" smtClean="0">
                          <a:cs typeface="B Lotus" pitchFamily="2" charset="-78"/>
                        </a:rPr>
                        <a:t>جوایز پژوهشی</a:t>
                      </a:r>
                      <a:r>
                        <a:rPr lang="fa-IR" sz="900" baseline="0" dirty="0" smtClean="0">
                          <a:cs typeface="B Lotus" pitchFamily="2" charset="-78"/>
                        </a:rPr>
                        <a:t> </a:t>
                      </a:r>
                      <a:endParaRPr lang="fa-IR" sz="900" dirty="0">
                        <a:cs typeface="B Lotus" pitchFamily="2" charset="-78"/>
                      </a:endParaRPr>
                    </a:p>
                  </a:txBody>
                  <a:tcPr anchor="ctr"/>
                </a:tc>
                <a:tc>
                  <a:txBody>
                    <a:bodyPr/>
                    <a:lstStyle/>
                    <a:p>
                      <a:pPr algn="ctr" rtl="1"/>
                      <a:r>
                        <a:rPr lang="fa-IR" sz="900" dirty="0" smtClean="0">
                          <a:cs typeface="B Lotus" pitchFamily="2" charset="-78"/>
                        </a:rPr>
                        <a:t>1 تا 5 امتیاز بر حسب رتبه </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rtl="1"/>
                      <a:r>
                        <a:rPr lang="fa-IR" sz="900" dirty="0" smtClean="0">
                          <a:cs typeface="B Lotus" pitchFamily="2" charset="-78"/>
                        </a:rPr>
                        <a:t>10</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vMerge="1">
                  <a:txBody>
                    <a:bodyPr/>
                    <a:lstStyle/>
                    <a:p>
                      <a:pPr algn="ctr" rtl="1"/>
                      <a:endParaRPr lang="fa-IR" sz="900" dirty="0"/>
                    </a:p>
                  </a:txBody>
                  <a:tcPr/>
                </a:tc>
              </a:tr>
              <a:tr h="411872">
                <a:tc rowSpan="3">
                  <a:txBody>
                    <a:bodyPr/>
                    <a:lstStyle/>
                    <a:p>
                      <a:pPr algn="ctr" rtl="1"/>
                      <a:r>
                        <a:rPr lang="fa-IR" sz="900" dirty="0" smtClean="0">
                          <a:cs typeface="B Lotus" pitchFamily="2" charset="-78"/>
                        </a:rPr>
                        <a:t>اجرایی </a:t>
                      </a:r>
                      <a:endParaRPr lang="fa-IR" sz="900" dirty="0">
                        <a:cs typeface="B Lotus" pitchFamily="2" charset="-78"/>
                      </a:endParaRPr>
                    </a:p>
                  </a:txBody>
                  <a:tcPr anchor="ctr"/>
                </a:tc>
                <a:tc>
                  <a:txBody>
                    <a:bodyPr/>
                    <a:lstStyle/>
                    <a:p>
                      <a:pPr algn="ctr" rtl="1"/>
                      <a:r>
                        <a:rPr lang="fa-IR" sz="900" dirty="0" smtClean="0">
                          <a:cs typeface="B Lotus" pitchFamily="2" charset="-78"/>
                        </a:rPr>
                        <a:t>9</a:t>
                      </a:r>
                      <a:endParaRPr lang="fa-IR" sz="900" dirty="0">
                        <a:cs typeface="B Lotus" pitchFamily="2" charset="-78"/>
                      </a:endParaRPr>
                    </a:p>
                  </a:txBody>
                  <a:tcPr anchor="ctr"/>
                </a:tc>
                <a:tc>
                  <a:txBody>
                    <a:bodyPr/>
                    <a:lstStyle/>
                    <a:p>
                      <a:pPr algn="ctr" rtl="1"/>
                      <a:r>
                        <a:rPr lang="fa-IR" sz="900" dirty="0" smtClean="0">
                          <a:cs typeface="B Lotus" pitchFamily="2" charset="-78"/>
                        </a:rPr>
                        <a:t>حضور فعال </a:t>
                      </a:r>
                      <a:r>
                        <a:rPr lang="fa-IR" sz="900" baseline="0" dirty="0" smtClean="0">
                          <a:cs typeface="B Lotus" pitchFamily="2" charset="-78"/>
                        </a:rPr>
                        <a:t> تمام وقت در موسسه </a:t>
                      </a:r>
                      <a:endParaRPr lang="fa-IR" sz="900" dirty="0">
                        <a:cs typeface="B Lotus" pitchFamily="2" charset="-78"/>
                      </a:endParaRPr>
                    </a:p>
                  </a:txBody>
                  <a:tcPr anchor="ctr"/>
                </a:tc>
                <a:tc>
                  <a:txBody>
                    <a:bodyPr/>
                    <a:lstStyle/>
                    <a:p>
                      <a:pPr algn="ctr" rtl="1"/>
                      <a:r>
                        <a:rPr lang="fa-IR" sz="900" dirty="0" smtClean="0">
                          <a:cs typeface="B Lotus" pitchFamily="2" charset="-78"/>
                        </a:rPr>
                        <a:t>1 تا 10 امتیاز برای هر ترم </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a:txBody>
                    <a:bodyPr/>
                    <a:lstStyle/>
                    <a:p>
                      <a:pPr rtl="1"/>
                      <a:r>
                        <a:rPr lang="fa-IR" sz="900" dirty="0" smtClean="0">
                          <a:cs typeface="B Lotus" pitchFamily="2" charset="-78"/>
                        </a:rPr>
                        <a:t>40</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rowSpan="3">
                  <a:txBody>
                    <a:bodyPr/>
                    <a:lstStyle/>
                    <a:p>
                      <a:pPr algn="ctr" rtl="1"/>
                      <a:r>
                        <a:rPr lang="fa-IR" sz="900" dirty="0" smtClean="0">
                          <a:cs typeface="B Lotus" pitchFamily="2" charset="-78"/>
                        </a:rPr>
                        <a:t>حداقل</a:t>
                      </a:r>
                      <a:r>
                        <a:rPr lang="fa-IR" sz="900" baseline="0" dirty="0" smtClean="0">
                          <a:cs typeface="B Lotus" pitchFamily="2" charset="-78"/>
                        </a:rPr>
                        <a:t> امتیاز از حیطه اجرایی :5</a:t>
                      </a:r>
                      <a:endParaRPr lang="fa-IR" sz="900" dirty="0">
                        <a:cs typeface="B Lotus" pitchFamily="2" charset="-78"/>
                      </a:endParaRPr>
                    </a:p>
                  </a:txBody>
                  <a:tcPr anchor="ctr"/>
                </a:tc>
              </a:tr>
              <a:tr h="251487">
                <a:tc vMerge="1">
                  <a:txBody>
                    <a:bodyPr/>
                    <a:lstStyle/>
                    <a:p>
                      <a:pPr algn="ctr" rtl="1"/>
                      <a:endParaRPr lang="fa-IR" sz="900"/>
                    </a:p>
                  </a:txBody>
                  <a:tcPr anchor="ctr"/>
                </a:tc>
                <a:tc>
                  <a:txBody>
                    <a:bodyPr/>
                    <a:lstStyle/>
                    <a:p>
                      <a:pPr algn="ctr" rtl="1"/>
                      <a:r>
                        <a:rPr lang="fa-IR" sz="900" dirty="0" smtClean="0">
                          <a:cs typeface="B Lotus" pitchFamily="2" charset="-78"/>
                        </a:rPr>
                        <a:t>10</a:t>
                      </a:r>
                      <a:endParaRPr lang="fa-IR" sz="900" dirty="0">
                        <a:cs typeface="B Lotus" pitchFamily="2" charset="-78"/>
                      </a:endParaRPr>
                    </a:p>
                  </a:txBody>
                  <a:tcPr anchor="ctr"/>
                </a:tc>
                <a:tc>
                  <a:txBody>
                    <a:bodyPr/>
                    <a:lstStyle/>
                    <a:p>
                      <a:pPr algn="ctr" rtl="1"/>
                      <a:r>
                        <a:rPr lang="fa-IR" sz="900" dirty="0" smtClean="0">
                          <a:cs typeface="B Lotus" pitchFamily="2" charset="-78"/>
                        </a:rPr>
                        <a:t>شرکت در شوراها</a:t>
                      </a:r>
                      <a:r>
                        <a:rPr lang="fa-IR" sz="900" baseline="0" dirty="0" smtClean="0">
                          <a:cs typeface="B Lotus" pitchFamily="2" charset="-78"/>
                        </a:rPr>
                        <a:t> و کمیته ها </a:t>
                      </a:r>
                      <a:endParaRPr lang="fa-IR" sz="900" dirty="0">
                        <a:cs typeface="B Lotus" pitchFamily="2" charset="-78"/>
                      </a:endParaRPr>
                    </a:p>
                  </a:txBody>
                  <a:tcPr anchor="ctr"/>
                </a:tc>
                <a:tc>
                  <a:txBody>
                    <a:bodyPr/>
                    <a:lstStyle/>
                    <a:p>
                      <a:pPr algn="ctr" rtl="1"/>
                      <a:r>
                        <a:rPr lang="fa-IR" sz="900" dirty="0" smtClean="0">
                          <a:cs typeface="B Lotus" pitchFamily="2" charset="-78"/>
                        </a:rPr>
                        <a:t>هر سال تا 2 امتیاز </a:t>
                      </a:r>
                      <a:endParaRPr lang="fa-IR" sz="900" dirty="0">
                        <a:cs typeface="B Lotus" pitchFamily="2" charset="-78"/>
                      </a:endParaRPr>
                    </a:p>
                  </a:txBody>
                  <a:tcPr anchor="ctr"/>
                </a:tc>
                <a:tc>
                  <a:txBody>
                    <a:bodyPr/>
                    <a:lstStyle/>
                    <a:p>
                      <a:pPr rtl="1"/>
                      <a:endParaRPr lang="fa-IR" sz="900" dirty="0">
                        <a:cs typeface="B Lotus" pitchFamily="2" charset="-78"/>
                      </a:endParaRPr>
                    </a:p>
                  </a:txBody>
                  <a:tcPr anchor="ctr"/>
                </a:tc>
                <a:tc>
                  <a:txBody>
                    <a:bodyPr/>
                    <a:lstStyle/>
                    <a:p>
                      <a:pPr rtl="1"/>
                      <a:r>
                        <a:rPr lang="fa-IR" sz="900" dirty="0" smtClean="0">
                          <a:cs typeface="B Lotus" pitchFamily="2" charset="-78"/>
                        </a:rPr>
                        <a:t>10</a:t>
                      </a:r>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vMerge="1">
                  <a:txBody>
                    <a:bodyPr/>
                    <a:lstStyle/>
                    <a:p>
                      <a:pPr algn="ctr" rtl="1"/>
                      <a:endParaRPr lang="fa-IR" sz="900" dirty="0"/>
                    </a:p>
                  </a:txBody>
                  <a:tcPr/>
                </a:tc>
              </a:tr>
              <a:tr h="216024">
                <a:tc vMerge="1">
                  <a:txBody>
                    <a:bodyPr/>
                    <a:lstStyle/>
                    <a:p>
                      <a:pPr algn="ctr" rtl="1"/>
                      <a:endParaRPr lang="fa-IR" sz="900" dirty="0"/>
                    </a:p>
                  </a:txBody>
                  <a:tcPr anchor="ctr"/>
                </a:tc>
                <a:tc>
                  <a:txBody>
                    <a:bodyPr/>
                    <a:lstStyle/>
                    <a:p>
                      <a:pPr algn="ctr" rtl="1"/>
                      <a:r>
                        <a:rPr lang="fa-IR" sz="900" dirty="0" smtClean="0">
                          <a:cs typeface="B Lotus" pitchFamily="2" charset="-78"/>
                        </a:rPr>
                        <a:t>11</a:t>
                      </a:r>
                      <a:endParaRPr lang="fa-IR" sz="900" dirty="0">
                        <a:cs typeface="B Lotus" pitchFamily="2" charset="-78"/>
                      </a:endParaRPr>
                    </a:p>
                  </a:txBody>
                  <a:tcPr anchor="ctr"/>
                </a:tc>
                <a:tc>
                  <a:txBody>
                    <a:bodyPr/>
                    <a:lstStyle/>
                    <a:p>
                      <a:pPr algn="ctr" rtl="1"/>
                      <a:r>
                        <a:rPr lang="fa-IR" sz="900" dirty="0" smtClean="0">
                          <a:cs typeface="B Lotus" pitchFamily="2" charset="-78"/>
                        </a:rPr>
                        <a:t>استاد مشاور </a:t>
                      </a:r>
                      <a:endParaRPr lang="fa-IR" sz="900" dirty="0">
                        <a:cs typeface="B Lotus" pitchFamily="2" charset="-78"/>
                      </a:endParaRPr>
                    </a:p>
                  </a:txBody>
                  <a:tcPr anchor="ctr"/>
                </a:tc>
                <a:tc>
                  <a:txBody>
                    <a:bodyPr/>
                    <a:lstStyle/>
                    <a:p>
                      <a:pPr algn="ctr" rtl="1"/>
                      <a:r>
                        <a:rPr lang="fa-IR" sz="900" dirty="0" smtClean="0">
                          <a:cs typeface="B Lotus" pitchFamily="2" charset="-78"/>
                        </a:rPr>
                        <a:t>هر 10 دانشجو در هر سال 2</a:t>
                      </a:r>
                      <a:r>
                        <a:rPr lang="fa-IR" sz="900" baseline="0" dirty="0" smtClean="0">
                          <a:cs typeface="B Lotus" pitchFamily="2" charset="-78"/>
                        </a:rPr>
                        <a:t> امتیاز </a:t>
                      </a:r>
                      <a:endParaRPr lang="fa-IR" sz="900" dirty="0">
                        <a:cs typeface="B Lotus" pitchFamily="2" charset="-78"/>
                      </a:endParaRPr>
                    </a:p>
                  </a:txBody>
                  <a:tcPr anchor="ctr"/>
                </a:tc>
                <a:tc>
                  <a:txBody>
                    <a:bodyPr/>
                    <a:lstStyle/>
                    <a:p>
                      <a:pPr rtl="1"/>
                      <a:endParaRPr lang="fa-IR" sz="900" dirty="0">
                        <a:cs typeface="B Lotus" pitchFamily="2" charset="-78"/>
                      </a:endParaRPr>
                    </a:p>
                  </a:txBody>
                  <a:tcPr anchor="ctr"/>
                </a:tc>
                <a:tc>
                  <a:txBody>
                    <a:bodyPr/>
                    <a:lstStyle/>
                    <a:p>
                      <a:pPr rtl="1"/>
                      <a:endParaRPr lang="fa-IR" sz="900" dirty="0">
                        <a:cs typeface="B Lotus" pitchFamily="2" charset="-78"/>
                      </a:endParaRPr>
                    </a:p>
                  </a:txBody>
                  <a:tcPr anchor="ctr"/>
                </a:tc>
                <a:tc>
                  <a:txBody>
                    <a:bodyPr/>
                    <a:lstStyle/>
                    <a:p>
                      <a:pPr rtl="1"/>
                      <a:endParaRPr lang="fa-IR" sz="900">
                        <a:cs typeface="B Lotus" pitchFamily="2" charset="-78"/>
                      </a:endParaRPr>
                    </a:p>
                  </a:txBody>
                  <a:tcPr anchor="ctr"/>
                </a:tc>
                <a:tc vMerge="1">
                  <a:txBody>
                    <a:bodyPr/>
                    <a:lstStyle/>
                    <a:p>
                      <a:pPr algn="ctr" rtl="1"/>
                      <a:endParaRPr lang="fa-IR" sz="900" dirty="0"/>
                    </a:p>
                  </a:txBody>
                  <a:tcPr/>
                </a:tc>
              </a:tr>
              <a:tr h="385470">
                <a:tc gridSpan="7">
                  <a:txBody>
                    <a:bodyPr/>
                    <a:lstStyle/>
                    <a:p>
                      <a:pPr algn="ctr" rtl="1"/>
                      <a:r>
                        <a:rPr lang="fa-IR" sz="900" dirty="0" smtClean="0">
                          <a:cs typeface="B Lotus" pitchFamily="2" charset="-78"/>
                        </a:rPr>
                        <a:t>جمع امتیاز کسب</a:t>
                      </a:r>
                      <a:r>
                        <a:rPr lang="fa-IR" sz="900" baseline="0" dirty="0" smtClean="0">
                          <a:cs typeface="B Lotus" pitchFamily="2" charset="-78"/>
                        </a:rPr>
                        <a:t> شده </a:t>
                      </a:r>
                      <a:endParaRPr lang="fa-IR" sz="900" dirty="0">
                        <a:cs typeface="B Lotus" pitchFamily="2" charset="-78"/>
                      </a:endParaRPr>
                    </a:p>
                  </a:txBody>
                  <a:tcPr anchor="ctr"/>
                </a:tc>
                <a:tc hMerge="1">
                  <a:txBody>
                    <a:bodyPr/>
                    <a:lstStyle/>
                    <a:p>
                      <a:pPr algn="ctr" rtl="1"/>
                      <a:endParaRPr lang="fa-IR" sz="900" dirty="0"/>
                    </a:p>
                  </a:txBody>
                  <a:tcPr anchor="ctr"/>
                </a:tc>
                <a:tc hMerge="1">
                  <a:txBody>
                    <a:bodyPr/>
                    <a:lstStyle/>
                    <a:p>
                      <a:pPr algn="ctr" rtl="1"/>
                      <a:endParaRPr lang="fa-IR" sz="900" dirty="0"/>
                    </a:p>
                  </a:txBody>
                  <a:tcPr anchor="ctr"/>
                </a:tc>
                <a:tc hMerge="1">
                  <a:txBody>
                    <a:bodyPr/>
                    <a:lstStyle/>
                    <a:p>
                      <a:pPr algn="ctr" rtl="1"/>
                      <a:endParaRPr lang="fa-IR" sz="900" dirty="0"/>
                    </a:p>
                  </a:txBody>
                  <a:tcPr anchor="ctr"/>
                </a:tc>
                <a:tc hMerge="1">
                  <a:txBody>
                    <a:bodyPr/>
                    <a:lstStyle/>
                    <a:p>
                      <a:pPr rtl="1"/>
                      <a:endParaRPr lang="fa-IR" sz="900" dirty="0"/>
                    </a:p>
                  </a:txBody>
                  <a:tcPr anchor="ctr"/>
                </a:tc>
                <a:tc hMerge="1">
                  <a:txBody>
                    <a:bodyPr/>
                    <a:lstStyle/>
                    <a:p>
                      <a:pPr rtl="1"/>
                      <a:endParaRPr lang="fa-IR" sz="900" dirty="0"/>
                    </a:p>
                  </a:txBody>
                  <a:tcPr anchor="ctr"/>
                </a:tc>
                <a:tc hMerge="1">
                  <a:txBody>
                    <a:bodyPr/>
                    <a:lstStyle/>
                    <a:p>
                      <a:pPr rtl="1"/>
                      <a:endParaRPr lang="fa-IR" sz="900" dirty="0"/>
                    </a:p>
                  </a:txBody>
                  <a:tcPr anchor="ctr"/>
                </a:tc>
                <a:tc>
                  <a:txBody>
                    <a:bodyPr/>
                    <a:lstStyle/>
                    <a:p>
                      <a:pPr algn="ctr" rtl="1"/>
                      <a:r>
                        <a:rPr lang="fa-IR" sz="900" dirty="0" smtClean="0">
                          <a:cs typeface="B Lotus" pitchFamily="2" charset="-78"/>
                        </a:rPr>
                        <a:t>حداقل امتیاز از کل 39</a:t>
                      </a:r>
                      <a:endParaRPr lang="fa-IR" sz="900" dirty="0">
                        <a:cs typeface="B Lotus" pitchFamily="2" charset="-78"/>
                      </a:endParaRPr>
                    </a:p>
                  </a:txBody>
                  <a:tcPr anchor="ctr"/>
                </a:tc>
              </a:tr>
            </a:tbl>
          </a:graphicData>
        </a:graphic>
      </p:graphicFrame>
    </p:spTree>
    <p:extLst>
      <p:ext uri="{BB962C8B-B14F-4D97-AF65-F5344CB8AC3E}">
        <p14:creationId xmlns:p14="http://schemas.microsoft.com/office/powerpoint/2010/main" val="2792717426"/>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Template>
  <TotalTime>8243457</TotalTime>
  <Words>4877</Words>
  <Application>Microsoft Office PowerPoint</Application>
  <PresentationFormat>On-screen Show (4:3)</PresentationFormat>
  <Paragraphs>329</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Welcome</vt:lpstr>
      <vt:lpstr>PowerPoint Presentation</vt:lpstr>
      <vt:lpstr>PowerPoint Presentation</vt:lpstr>
      <vt:lpstr>فصل اول : کلیات و تعاریف </vt:lpstr>
      <vt:lpstr>فصل دوم : ورود به خدمت و استخدام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مرخصي ها</vt:lpstr>
      <vt:lpstr>PowerPoint Presentation</vt:lpstr>
      <vt:lpstr>PowerPoint Presentation</vt:lpstr>
      <vt:lpstr>قسمت دوم: مرخصي استعلاجي</vt:lpstr>
      <vt:lpstr>PowerPoint Presentation</vt:lpstr>
      <vt:lpstr>PowerPoint Presentation</vt:lpstr>
      <vt:lpstr>PowerPoint Presentation</vt:lpstr>
      <vt:lpstr>قسمت سوم: مرخصي بدون حقوق</vt:lpstr>
      <vt:lpstr>PowerPoint Presentation</vt:lpstr>
      <vt:lpstr>مأموریت ها </vt:lpstr>
      <vt:lpstr>PowerPoint Presentation</vt:lpstr>
      <vt:lpstr>PowerPoint Presentation</vt:lpstr>
      <vt:lpstr>PowerPoint Presentation</vt:lpstr>
      <vt:lpstr>PowerPoint Presentation</vt:lpstr>
      <vt:lpstr>فرصت هاي مطالعاتي</vt:lpstr>
      <vt:lpstr>PowerPoint Presentation</vt:lpstr>
      <vt:lpstr>PowerPoint Presentation</vt:lpstr>
      <vt:lpstr>PowerPoint Presentation</vt:lpstr>
      <vt:lpstr>PowerPoint Presentation</vt:lpstr>
      <vt:lpstr>PowerPoint Presentation</vt:lpstr>
      <vt:lpstr>PowerPoint Presentation</vt:lpstr>
      <vt:lpstr>ادامه........</vt:lpstr>
      <vt:lpstr>فصل هشتم: بازنشستگي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DR-TAHERY</dc:creator>
  <cp:lastModifiedBy>Kahrizi</cp:lastModifiedBy>
  <cp:revision>214</cp:revision>
  <dcterms:created xsi:type="dcterms:W3CDTF">2011-12-11T05:36:05Z</dcterms:created>
  <dcterms:modified xsi:type="dcterms:W3CDTF">2001-12-31T19:48:33Z</dcterms:modified>
</cp:coreProperties>
</file>